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7" r:id="rId2"/>
    <p:sldId id="300" r:id="rId3"/>
    <p:sldId id="258" r:id="rId4"/>
    <p:sldId id="273" r:id="rId5"/>
    <p:sldId id="288" r:id="rId6"/>
    <p:sldId id="291" r:id="rId7"/>
    <p:sldId id="299" r:id="rId8"/>
    <p:sldId id="275" r:id="rId9"/>
    <p:sldId id="276" r:id="rId10"/>
    <p:sldId id="292" r:id="rId11"/>
    <p:sldId id="293" r:id="rId12"/>
    <p:sldId id="278" r:id="rId13"/>
    <p:sldId id="294" r:id="rId14"/>
    <p:sldId id="280" r:id="rId15"/>
    <p:sldId id="297" r:id="rId16"/>
    <p:sldId id="281" r:id="rId17"/>
    <p:sldId id="295" r:id="rId18"/>
    <p:sldId id="283" r:id="rId19"/>
    <p:sldId id="284" r:id="rId20"/>
    <p:sldId id="286" r:id="rId21"/>
    <p:sldId id="285" r:id="rId22"/>
    <p:sldId id="30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85" d="100"/>
          <a:sy n="85" d="100"/>
        </p:scale>
        <p:origin x="470" y="58"/>
      </p:cViewPr>
      <p:guideLst/>
    </p:cSldViewPr>
  </p:slideViewPr>
  <p:notesTextViewPr>
    <p:cViewPr>
      <p:scale>
        <a:sx n="1" d="1"/>
        <a:sy n="1" d="1"/>
      </p:scale>
      <p:origin x="0" y="0"/>
    </p:cViewPr>
  </p:notesTextViewPr>
  <p:sorterViewPr>
    <p:cViewPr>
      <p:scale>
        <a:sx n="98" d="100"/>
        <a:sy n="9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9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416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27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20904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97267A6-8C1A-4220-847A-24912F63A6C8}"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9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97267A6-8C1A-4220-847A-24912F63A6C8}" type="datetimeFigureOut">
              <a:rPr lang="en-GB" smtClean="0"/>
              <a:t>17/03/2020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4728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97267A6-8C1A-4220-847A-24912F63A6C8}" type="datetimeFigureOut">
              <a:rPr lang="en-GB" smtClean="0"/>
              <a:t>17/03/2020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5587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97267A6-8C1A-4220-847A-24912F63A6C8}" type="datetimeFigureOut">
              <a:rPr lang="en-GB" smtClean="0"/>
              <a:t>17/03/2020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16580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7267A6-8C1A-4220-847A-24912F63A6C8}" type="datetimeFigureOut">
              <a:rPr lang="en-GB" smtClean="0"/>
              <a:t>17/03/2020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65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7267A6-8C1A-4220-847A-24912F63A6C8}" type="datetimeFigureOut">
              <a:rPr lang="en-GB" smtClean="0"/>
              <a:t>17/03/2020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03E21C-1BC2-4EB7-8B4A-D29C698A7570}" type="slidenum">
              <a:rPr lang="en-GB" smtClean="0"/>
              <a:t>‹#›</a:t>
            </a:fld>
            <a:endParaRPr lang="en-GB"/>
          </a:p>
        </p:txBody>
      </p:sp>
    </p:spTree>
    <p:extLst>
      <p:ext uri="{BB962C8B-B14F-4D97-AF65-F5344CB8AC3E}">
        <p14:creationId xmlns:p14="http://schemas.microsoft.com/office/powerpoint/2010/main" val="34902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97267A6-8C1A-4220-847A-24912F63A6C8}" type="datetimeFigureOut">
              <a:rPr lang="en-GB" smtClean="0"/>
              <a:t>17/03/2020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8504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7267A6-8C1A-4220-847A-24912F63A6C8}" type="datetimeFigureOut">
              <a:rPr lang="en-GB" smtClean="0"/>
              <a:t>17/03/2020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03E21C-1BC2-4EB7-8B4A-D29C698A757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750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s://www.thet.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366837"/>
            <a:ext cx="11241618" cy="774700"/>
          </a:xfrm>
        </p:spPr>
        <p:txBody>
          <a:bodyPr>
            <a:normAutofit/>
          </a:bodyPr>
          <a:lstStyle/>
          <a:p>
            <a:pPr lvl="0"/>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How </a:t>
            </a:r>
            <a:r>
              <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different biological signals are </a:t>
            </a:r>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transduced</a:t>
            </a:r>
            <a:endParaRPr lang="en-GB" sz="4400" dirty="0"/>
          </a:p>
        </p:txBody>
      </p:sp>
      <p:sp>
        <p:nvSpPr>
          <p:cNvPr id="4" name="Rechthoek 3"/>
          <p:cNvSpPr/>
          <p:nvPr/>
        </p:nvSpPr>
        <p:spPr>
          <a:xfrm>
            <a:off x="6266783" y="5787065"/>
            <a:ext cx="5782342" cy="344069"/>
          </a:xfrm>
          <a:prstGeom prst="rect">
            <a:avLst/>
          </a:prstGeom>
        </p:spPr>
        <p:txBody>
          <a:bodyPr wrap="square">
            <a:spAutoFit/>
          </a:bodyPr>
          <a:lstStyle/>
          <a:p>
            <a:pPr>
              <a:lnSpc>
                <a:spcPct val="107000"/>
              </a:lnSpc>
              <a:spcBef>
                <a:spcPts val="1200"/>
              </a:spcBef>
              <a:spcAft>
                <a:spcPts val="0"/>
              </a:spcAft>
            </a:pPr>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Module </a:t>
            </a:r>
            <a:r>
              <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279 18 B </a:t>
            </a:r>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Medical </a:t>
            </a:r>
            <a:r>
              <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Instrumentation I</a:t>
            </a:r>
            <a:endParaRPr lang="en-GB" sz="1600"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6266783" y="5431262"/>
            <a:ext cx="5925217" cy="355803"/>
          </a:xfrm>
          <a:prstGeom prst="rect">
            <a:avLst/>
          </a:prstGeom>
        </p:spPr>
        <p:txBody>
          <a:bodyPr wrap="square">
            <a:spAutoFit/>
          </a:bodyPr>
          <a:lstStyle/>
          <a:p>
            <a:pPr>
              <a:lnSpc>
                <a:spcPct val="107000"/>
              </a:lnSpc>
              <a:spcBef>
                <a:spcPts val="200"/>
              </a:spcBef>
              <a:spcAft>
                <a:spcPts val="0"/>
              </a:spcAft>
            </a:pPr>
            <a:r>
              <a:rPr lang="en-GB" sz="16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 B </a:t>
            </a:r>
            <a:r>
              <a:rPr lang="en-GB" sz="1600"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13.1  Measuring Biological Signals</a:t>
            </a:r>
            <a:endParaRPr lang="en-GB" sz="1600" b="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Rechthoek 6"/>
          <p:cNvSpPr/>
          <p:nvPr/>
        </p:nvSpPr>
        <p:spPr>
          <a:xfrm>
            <a:off x="991445" y="1545647"/>
            <a:ext cx="3902287" cy="4241418"/>
          </a:xfrm>
          <a:prstGeom prst="rect">
            <a:avLst/>
          </a:prstGeom>
        </p:spPr>
        <p:txBody>
          <a:bodyPr wrap="square">
            <a:spAutoFit/>
          </a:bodyPr>
          <a:lstStyle/>
          <a:p>
            <a:pPr marL="285750" indent="-285750">
              <a:lnSpc>
                <a:spcPct val="107000"/>
              </a:lnSpc>
              <a:buFont typeface="Courier New" panose="02070309020205020404" pitchFamily="49" charset="0"/>
              <a:buChar char="o"/>
            </a:pPr>
            <a:r>
              <a:rPr lang="en-GB" dirty="0" smtClean="0">
                <a:latin typeface="+mj-lt"/>
                <a:ea typeface="Calibri" panose="020F0502020204030204" pitchFamily="34" charset="0"/>
                <a:cs typeface="Times New Roman" panose="02020603050405020304" pitchFamily="18" charset="0"/>
              </a:rPr>
              <a:t>Transducers</a:t>
            </a:r>
          </a:p>
          <a:p>
            <a:pPr marL="742950" lvl="1" indent="-285750">
              <a:lnSpc>
                <a:spcPct val="107000"/>
              </a:lnSpc>
              <a:buFont typeface="Wingdings" panose="05000000000000000000" pitchFamily="2" charset="2"/>
              <a:buChar char="§"/>
            </a:pPr>
            <a:r>
              <a:rPr lang="en-GB" dirty="0" smtClean="0">
                <a:latin typeface="+mj-lt"/>
                <a:ea typeface="Calibri" panose="020F0502020204030204" pitchFamily="34" charset="0"/>
                <a:cs typeface="Times New Roman" panose="02020603050405020304" pitchFamily="18" charset="0"/>
              </a:rPr>
              <a:t>Function</a:t>
            </a:r>
          </a:p>
          <a:p>
            <a:pPr marL="742950" lvl="1" indent="-285750">
              <a:lnSpc>
                <a:spcPct val="107000"/>
              </a:lnSpc>
              <a:buFont typeface="Wingdings" panose="05000000000000000000" pitchFamily="2" charset="2"/>
              <a:buChar char="§"/>
            </a:pPr>
            <a:r>
              <a:rPr lang="en-GB" dirty="0" smtClean="0">
                <a:latin typeface="+mj-lt"/>
                <a:ea typeface="Calibri" panose="020F0502020204030204" pitchFamily="34" charset="0"/>
                <a:cs typeface="Times New Roman" panose="02020603050405020304" pitchFamily="18" charset="0"/>
              </a:rPr>
              <a:t>Types </a:t>
            </a:r>
          </a:p>
          <a:p>
            <a:pPr marL="1200150" lvl="2" indent="-285750">
              <a:lnSpc>
                <a:spcPct val="107000"/>
              </a:lnSpc>
              <a:buFont typeface="Arial" panose="020B0604020202020204" pitchFamily="34" charset="0"/>
              <a:buChar char="•"/>
            </a:pPr>
            <a:r>
              <a:rPr lang="en-GB" dirty="0" smtClean="0">
                <a:latin typeface="+mj-lt"/>
                <a:ea typeface="Calibri" panose="020F0502020204030204" pitchFamily="34" charset="0"/>
                <a:cs typeface="Times New Roman" panose="02020603050405020304" pitchFamily="18" charset="0"/>
              </a:rPr>
              <a:t>capacitive</a:t>
            </a:r>
          </a:p>
          <a:p>
            <a:pPr marL="1200150" lvl="2" indent="-285750">
              <a:lnSpc>
                <a:spcPct val="107000"/>
              </a:lnSpc>
              <a:buFont typeface="Arial" panose="020B0604020202020204" pitchFamily="34" charset="0"/>
              <a:buChar char="•"/>
            </a:pPr>
            <a:r>
              <a:rPr lang="en-GB" dirty="0" smtClean="0">
                <a:latin typeface="+mj-lt"/>
                <a:ea typeface="Calibri" panose="020F0502020204030204" pitchFamily="34" charset="0"/>
                <a:cs typeface="Times New Roman" panose="02020603050405020304" pitchFamily="18" charset="0"/>
              </a:rPr>
              <a:t>photo-electric</a:t>
            </a:r>
          </a:p>
          <a:p>
            <a:pPr marL="1200150" lvl="2" indent="-285750">
              <a:lnSpc>
                <a:spcPct val="107000"/>
              </a:lnSpc>
              <a:buFont typeface="Arial" panose="020B0604020202020204" pitchFamily="34" charset="0"/>
              <a:buChar char="•"/>
            </a:pPr>
            <a:r>
              <a:rPr lang="en-GB" dirty="0" smtClean="0">
                <a:latin typeface="+mj-lt"/>
                <a:ea typeface="Calibri" panose="020F0502020204030204" pitchFamily="34" charset="0"/>
                <a:cs typeface="Times New Roman" panose="02020603050405020304" pitchFamily="18" charset="0"/>
              </a:rPr>
              <a:t>piezo-electric</a:t>
            </a:r>
          </a:p>
          <a:p>
            <a:pPr marL="1200150" lvl="2" indent="-285750">
              <a:lnSpc>
                <a:spcPct val="107000"/>
              </a:lnSpc>
              <a:buFont typeface="Arial" panose="020B0604020202020204" pitchFamily="34" charset="0"/>
              <a:buChar char="•"/>
            </a:pPr>
            <a:r>
              <a:rPr lang="en-GB" dirty="0" smtClean="0">
                <a:latin typeface="+mj-lt"/>
                <a:ea typeface="Calibri" panose="020F0502020204030204" pitchFamily="34" charset="0"/>
                <a:cs typeface="Times New Roman" panose="02020603050405020304" pitchFamily="18" charset="0"/>
              </a:rPr>
              <a:t>inductive</a:t>
            </a:r>
          </a:p>
          <a:p>
            <a:pPr marL="1200150" lvl="2" indent="-285750">
              <a:lnSpc>
                <a:spcPct val="107000"/>
              </a:lnSpc>
              <a:buFont typeface="Arial" panose="020B0604020202020204" pitchFamily="34" charset="0"/>
              <a:buChar char="•"/>
            </a:pPr>
            <a:r>
              <a:rPr lang="en-GB" dirty="0" smtClean="0">
                <a:latin typeface="+mj-lt"/>
                <a:ea typeface="Calibri" panose="020F0502020204030204" pitchFamily="34" charset="0"/>
                <a:cs typeface="Times New Roman" panose="02020603050405020304" pitchFamily="18" charset="0"/>
              </a:rPr>
              <a:t>pressure</a:t>
            </a:r>
          </a:p>
          <a:p>
            <a:pPr marL="1200150" lvl="2" indent="-285750">
              <a:lnSpc>
                <a:spcPct val="107000"/>
              </a:lnSpc>
              <a:buFont typeface="Arial" panose="020B0604020202020204" pitchFamily="34" charset="0"/>
              <a:buChar char="•"/>
            </a:pPr>
            <a:r>
              <a:rPr lang="en-GB" dirty="0" smtClean="0">
                <a:latin typeface="+mj-lt"/>
                <a:ea typeface="Calibri" panose="020F0502020204030204" pitchFamily="34" charset="0"/>
                <a:cs typeface="Times New Roman" panose="02020603050405020304" pitchFamily="18" charset="0"/>
              </a:rPr>
              <a:t>thermocouple</a:t>
            </a:r>
          </a:p>
          <a:p>
            <a:pPr marL="285750" indent="-285750">
              <a:lnSpc>
                <a:spcPct val="107000"/>
              </a:lnSpc>
              <a:buFont typeface="Courier New" panose="02070309020205020404" pitchFamily="49" charset="0"/>
              <a:buChar char="o"/>
            </a:pPr>
            <a:r>
              <a:rPr lang="en-GB" dirty="0" smtClean="0">
                <a:latin typeface="+mj-lt"/>
                <a:ea typeface="Calibri" panose="020F0502020204030204" pitchFamily="34" charset="0"/>
                <a:cs typeface="Times New Roman" panose="02020603050405020304" pitchFamily="18" charset="0"/>
              </a:rPr>
              <a:t>Electrodes</a:t>
            </a:r>
          </a:p>
          <a:p>
            <a:pPr marL="742950" lvl="1" indent="-285750">
              <a:lnSpc>
                <a:spcPct val="107000"/>
              </a:lnSpc>
              <a:buFont typeface="Wingdings" panose="05000000000000000000" pitchFamily="2" charset="2"/>
              <a:buChar char="§"/>
            </a:pPr>
            <a:r>
              <a:rPr lang="en-GB" dirty="0" smtClean="0">
                <a:latin typeface="+mj-lt"/>
                <a:ea typeface="Calibri" panose="020F0502020204030204" pitchFamily="34" charset="0"/>
                <a:cs typeface="Times New Roman" panose="02020603050405020304" pitchFamily="18" charset="0"/>
              </a:rPr>
              <a:t>Types</a:t>
            </a:r>
          </a:p>
          <a:p>
            <a:pPr marL="742950" lvl="1" indent="-285750">
              <a:lnSpc>
                <a:spcPct val="107000"/>
              </a:lnSpc>
              <a:buFont typeface="Wingdings" panose="05000000000000000000" pitchFamily="2" charset="2"/>
              <a:buChar char="§"/>
            </a:pPr>
            <a:r>
              <a:rPr lang="en-GB" dirty="0" smtClean="0">
                <a:latin typeface="+mj-lt"/>
                <a:ea typeface="Calibri" panose="020F0502020204030204" pitchFamily="34" charset="0"/>
                <a:cs typeface="Times New Roman" panose="02020603050405020304" pitchFamily="18" charset="0"/>
              </a:rPr>
              <a:t>Placement</a:t>
            </a:r>
          </a:p>
          <a:p>
            <a:pPr marL="742950" lvl="1" indent="-285750">
              <a:lnSpc>
                <a:spcPct val="107000"/>
              </a:lnSpc>
              <a:buFont typeface="Wingdings" panose="05000000000000000000" pitchFamily="2" charset="2"/>
              <a:buChar char="§"/>
            </a:pPr>
            <a:r>
              <a:rPr lang="en-GB" dirty="0" smtClean="0">
                <a:latin typeface="+mj-lt"/>
                <a:ea typeface="Calibri" panose="020F0502020204030204" pitchFamily="34" charset="0"/>
                <a:cs typeface="Times New Roman" panose="02020603050405020304" pitchFamily="18" charset="0"/>
              </a:rPr>
              <a:t>Electrode-electrolyte interface</a:t>
            </a:r>
          </a:p>
          <a:p>
            <a:pPr marL="742950" lvl="1" indent="-285750">
              <a:lnSpc>
                <a:spcPct val="107000"/>
              </a:lnSpc>
              <a:buFont typeface="Wingdings" panose="05000000000000000000" pitchFamily="2" charset="2"/>
              <a:buChar char="§"/>
            </a:pPr>
            <a:r>
              <a:rPr lang="en-GB" dirty="0" smtClean="0">
                <a:latin typeface="+mj-lt"/>
                <a:ea typeface="Calibri" panose="020F0502020204030204" pitchFamily="34" charset="0"/>
                <a:cs typeface="Times New Roman" panose="02020603050405020304" pitchFamily="18" charset="0"/>
              </a:rPr>
              <a:t>Application</a:t>
            </a:r>
          </a:p>
        </p:txBody>
      </p:sp>
      <p:sp>
        <p:nvSpPr>
          <p:cNvPr id="9" name="Titel 1"/>
          <p:cNvSpPr txBox="1">
            <a:spLocks/>
          </p:cNvSpPr>
          <p:nvPr/>
        </p:nvSpPr>
        <p:spPr>
          <a:xfrm>
            <a:off x="6257258" y="4991670"/>
            <a:ext cx="5782342"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13.1.1   </a:t>
            </a:r>
            <a:r>
              <a:rPr lang="en-GB" sz="16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Demonstrating how different biological signals are </a:t>
            </a:r>
            <a:r>
              <a:rPr lang="en-GB" sz="1600"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transduced</a:t>
            </a:r>
            <a:endPar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t="34274"/>
          <a:stretch/>
        </p:blipFill>
        <p:spPr>
          <a:xfrm>
            <a:off x="6257258" y="1477718"/>
            <a:ext cx="4924425" cy="3255433"/>
          </a:xfrm>
          <a:prstGeom prst="rect">
            <a:avLst/>
          </a:prstGeom>
        </p:spPr>
      </p:pic>
      <p:sp>
        <p:nvSpPr>
          <p:cNvPr id="12" name="Tekstvak 11"/>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147107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1101090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Piezo-electric Transducers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10033000" y="6443133"/>
            <a:ext cx="2147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Transducers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9" name="Tekstvak 8"/>
          <p:cNvSpPr txBox="1"/>
          <p:nvPr/>
        </p:nvSpPr>
        <p:spPr>
          <a:xfrm>
            <a:off x="382147" y="1359158"/>
            <a:ext cx="2124877" cy="646331"/>
          </a:xfrm>
          <a:prstGeom prst="rect">
            <a:avLst/>
          </a:prstGeom>
          <a:noFill/>
        </p:spPr>
        <p:txBody>
          <a:bodyPr wrap="none" rtlCol="0">
            <a:spAutoFit/>
          </a:bodyPr>
          <a:lstStyle/>
          <a:p>
            <a:r>
              <a:rPr lang="en-GB" b="1" dirty="0" smtClean="0">
                <a:latin typeface="+mj-lt"/>
              </a:rPr>
              <a:t>What is the </a:t>
            </a:r>
          </a:p>
          <a:p>
            <a:r>
              <a:rPr lang="en-GB" b="1" dirty="0" smtClean="0">
                <a:latin typeface="+mj-lt"/>
              </a:rPr>
              <a:t>piezo-electric effect ?</a:t>
            </a:r>
          </a:p>
        </p:txBody>
      </p:sp>
      <p:sp>
        <p:nvSpPr>
          <p:cNvPr id="5" name="Rechthoek 4"/>
          <p:cNvSpPr/>
          <p:nvPr/>
        </p:nvSpPr>
        <p:spPr>
          <a:xfrm>
            <a:off x="2757843" y="4408553"/>
            <a:ext cx="7080423" cy="923330"/>
          </a:xfrm>
          <a:prstGeom prst="rect">
            <a:avLst/>
          </a:prstGeom>
        </p:spPr>
        <p:txBody>
          <a:bodyPr wrap="square">
            <a:spAutoFit/>
          </a:bodyPr>
          <a:lstStyle/>
          <a:p>
            <a:pPr marL="342900" lvl="0" indent="-342900">
              <a:buAutoNum type="arabicPeriod"/>
            </a:pPr>
            <a:r>
              <a:rPr lang="en-GB" dirty="0">
                <a:solidFill>
                  <a:srgbClr val="252525"/>
                </a:solidFill>
                <a:latin typeface="Calibri Light" panose="020F0302020204030204"/>
              </a:rPr>
              <a:t>N</a:t>
            </a:r>
            <a:r>
              <a:rPr lang="en-GB" dirty="0" smtClean="0">
                <a:solidFill>
                  <a:srgbClr val="252525"/>
                </a:solidFill>
                <a:latin typeface="Calibri Light" panose="020F0302020204030204"/>
              </a:rPr>
              <a:t>atural</a:t>
            </a:r>
            <a:r>
              <a:rPr lang="en-GB" dirty="0">
                <a:solidFill>
                  <a:srgbClr val="252525"/>
                </a:solidFill>
                <a:latin typeface="Calibri Light" panose="020F0302020204030204"/>
              </a:rPr>
              <a:t>, single-crystal materials (</a:t>
            </a:r>
            <a:r>
              <a:rPr lang="en-GB" dirty="0" smtClean="0">
                <a:solidFill>
                  <a:srgbClr val="252525"/>
                </a:solidFill>
                <a:latin typeface="Calibri Light" panose="020F0302020204030204"/>
              </a:rPr>
              <a:t>gallium phosphate, quarts)  </a:t>
            </a:r>
            <a:r>
              <a:rPr lang="en-GB" dirty="0">
                <a:solidFill>
                  <a:srgbClr val="252525"/>
                </a:solidFill>
                <a:latin typeface="Calibri Light" panose="020F0302020204030204"/>
              </a:rPr>
              <a:t> </a:t>
            </a:r>
            <a:endParaRPr lang="en-GB" dirty="0" smtClean="0">
              <a:solidFill>
                <a:srgbClr val="252525"/>
              </a:solidFill>
              <a:latin typeface="Calibri Light" panose="020F0302020204030204"/>
            </a:endParaRPr>
          </a:p>
          <a:p>
            <a:pPr marL="355600" lvl="1"/>
            <a:r>
              <a:rPr lang="en-GB" dirty="0" smtClean="0">
                <a:solidFill>
                  <a:srgbClr val="252525"/>
                </a:solidFill>
                <a:latin typeface="Calibri Light" panose="020F0302020204030204"/>
              </a:rPr>
              <a:t>have limited effect and long </a:t>
            </a:r>
            <a:r>
              <a:rPr lang="en-GB" dirty="0">
                <a:solidFill>
                  <a:srgbClr val="252525"/>
                </a:solidFill>
                <a:latin typeface="Calibri Light" panose="020F0302020204030204"/>
              </a:rPr>
              <a:t>term stability. </a:t>
            </a:r>
            <a:endParaRPr lang="en-GB" dirty="0" smtClean="0">
              <a:solidFill>
                <a:srgbClr val="252525"/>
              </a:solidFill>
              <a:latin typeface="Calibri Light" panose="020F0302020204030204"/>
            </a:endParaRPr>
          </a:p>
          <a:p>
            <a:pPr marL="342900" lvl="0" indent="-342900">
              <a:buAutoNum type="arabicPeriod"/>
            </a:pPr>
            <a:r>
              <a:rPr lang="en-GB" dirty="0" smtClean="0">
                <a:solidFill>
                  <a:srgbClr val="252525"/>
                </a:solidFill>
                <a:latin typeface="Calibri Light" panose="020F0302020204030204"/>
              </a:rPr>
              <a:t>Piezo-electric ceramics have higher sensitivity and are easier to shape. </a:t>
            </a:r>
            <a:endParaRPr lang="en-GB" sz="2400" dirty="0">
              <a:solidFill>
                <a:srgbClr val="252525"/>
              </a:solidFill>
              <a:latin typeface="Calibri Light" panose="020F0302020204030204"/>
            </a:endParaRPr>
          </a:p>
        </p:txBody>
      </p:sp>
      <p:sp>
        <p:nvSpPr>
          <p:cNvPr id="12" name="Tekstvak 11"/>
          <p:cNvSpPr txBox="1"/>
          <p:nvPr/>
        </p:nvSpPr>
        <p:spPr>
          <a:xfrm>
            <a:off x="437492" y="5393548"/>
            <a:ext cx="2346604" cy="646331"/>
          </a:xfrm>
          <a:prstGeom prst="rect">
            <a:avLst/>
          </a:prstGeom>
          <a:noFill/>
        </p:spPr>
        <p:txBody>
          <a:bodyPr wrap="none" rtlCol="0">
            <a:spAutoFit/>
          </a:bodyPr>
          <a:lstStyle/>
          <a:p>
            <a:r>
              <a:rPr lang="en-GB" b="1" dirty="0" smtClean="0">
                <a:latin typeface="+mj-lt"/>
              </a:rPr>
              <a:t>What is a piezo-electric </a:t>
            </a:r>
          </a:p>
          <a:p>
            <a:r>
              <a:rPr lang="en-GB" b="1" dirty="0" smtClean="0">
                <a:latin typeface="+mj-lt"/>
              </a:rPr>
              <a:t>transducer ? </a:t>
            </a:r>
          </a:p>
        </p:txBody>
      </p:sp>
      <p:sp>
        <p:nvSpPr>
          <p:cNvPr id="16" name="Tekstvak 15"/>
          <p:cNvSpPr txBox="1"/>
          <p:nvPr/>
        </p:nvSpPr>
        <p:spPr>
          <a:xfrm>
            <a:off x="382147" y="4373823"/>
            <a:ext cx="1953762" cy="646331"/>
          </a:xfrm>
          <a:prstGeom prst="rect">
            <a:avLst/>
          </a:prstGeom>
          <a:noFill/>
        </p:spPr>
        <p:txBody>
          <a:bodyPr wrap="square" rtlCol="0">
            <a:spAutoFit/>
          </a:bodyPr>
          <a:lstStyle/>
          <a:p>
            <a:r>
              <a:rPr lang="en-GB" b="1" dirty="0" smtClean="0">
                <a:latin typeface="+mj-lt"/>
              </a:rPr>
              <a:t>What materials </a:t>
            </a:r>
          </a:p>
          <a:p>
            <a:r>
              <a:rPr lang="en-GB" b="1" dirty="0" smtClean="0">
                <a:latin typeface="+mj-lt"/>
              </a:rPr>
              <a:t>show this effect?</a:t>
            </a:r>
          </a:p>
        </p:txBody>
      </p:sp>
      <p:grpSp>
        <p:nvGrpSpPr>
          <p:cNvPr id="10" name="Groep 9"/>
          <p:cNvGrpSpPr/>
          <p:nvPr/>
        </p:nvGrpSpPr>
        <p:grpSpPr>
          <a:xfrm>
            <a:off x="2784096" y="1417286"/>
            <a:ext cx="8618308" cy="2826998"/>
            <a:chOff x="2784096" y="1417286"/>
            <a:chExt cx="8618308" cy="2826998"/>
          </a:xfrm>
        </p:grpSpPr>
        <p:sp>
          <p:nvSpPr>
            <p:cNvPr id="4" name="Rechthoek 3"/>
            <p:cNvSpPr/>
            <p:nvPr/>
          </p:nvSpPr>
          <p:spPr>
            <a:xfrm>
              <a:off x="2784096" y="1417286"/>
              <a:ext cx="8618308" cy="923330"/>
            </a:xfrm>
            <a:prstGeom prst="rect">
              <a:avLst/>
            </a:prstGeom>
          </p:spPr>
          <p:txBody>
            <a:bodyPr wrap="square">
              <a:spAutoFit/>
            </a:bodyPr>
            <a:lstStyle/>
            <a:p>
              <a:pPr lvl="0"/>
              <a:r>
                <a:rPr lang="en-GB" dirty="0" smtClean="0">
                  <a:solidFill>
                    <a:srgbClr val="000000"/>
                  </a:solidFill>
                  <a:latin typeface="Calibri Light" panose="020F0302020204030204"/>
                </a:rPr>
                <a:t>The effect in some materials that electricity is generated when they are deformed or, </a:t>
              </a:r>
            </a:p>
            <a:p>
              <a:pPr lvl="0"/>
              <a:r>
                <a:rPr lang="en-GB" dirty="0" smtClean="0">
                  <a:solidFill>
                    <a:srgbClr val="000000"/>
                  </a:solidFill>
                  <a:latin typeface="Calibri Light" panose="020F0302020204030204"/>
                </a:rPr>
                <a:t>the other way around: when an electric current is applied, these </a:t>
              </a:r>
              <a:r>
                <a:rPr lang="en-GB" dirty="0">
                  <a:solidFill>
                    <a:srgbClr val="000000"/>
                  </a:solidFill>
                  <a:latin typeface="Calibri Light" panose="020F0302020204030204"/>
                </a:rPr>
                <a:t>materials </a:t>
              </a:r>
              <a:r>
                <a:rPr lang="en-GB" dirty="0" smtClean="0">
                  <a:solidFill>
                    <a:srgbClr val="000000"/>
                  </a:solidFill>
                  <a:latin typeface="Calibri Light" panose="020F0302020204030204"/>
                </a:rPr>
                <a:t>are deformed</a:t>
              </a:r>
              <a:r>
                <a:rPr lang="en-GB" dirty="0">
                  <a:solidFill>
                    <a:srgbClr val="000000"/>
                  </a:solidFill>
                  <a:latin typeface="Calibri Light" panose="020F0302020204030204"/>
                </a:rPr>
                <a:t>.</a:t>
              </a:r>
            </a:p>
            <a:p>
              <a:pPr lvl="0"/>
              <a:r>
                <a:rPr lang="en-GB" dirty="0" smtClean="0">
                  <a:solidFill>
                    <a:srgbClr val="000000"/>
                  </a:solidFill>
                  <a:latin typeface="Calibri Light" panose="020F0302020204030204"/>
                </a:rPr>
                <a:t>Piezo- means</a:t>
              </a:r>
              <a:r>
                <a:rPr lang="en-GB" dirty="0">
                  <a:solidFill>
                    <a:srgbClr val="000000"/>
                  </a:solidFill>
                  <a:latin typeface="Calibri Light" panose="020F0302020204030204"/>
                </a:rPr>
                <a:t> </a:t>
              </a:r>
              <a:r>
                <a:rPr lang="en-GB" dirty="0" smtClean="0">
                  <a:solidFill>
                    <a:srgbClr val="000000"/>
                  </a:solidFill>
                  <a:latin typeface="Calibri Light" panose="020F0302020204030204"/>
                </a:rPr>
                <a:t>'press</a:t>
              </a:r>
              <a:r>
                <a:rPr lang="en-GB" dirty="0">
                  <a:solidFill>
                    <a:srgbClr val="000000"/>
                  </a:solidFill>
                  <a:latin typeface="Calibri Light" panose="020F0302020204030204"/>
                </a:rPr>
                <a:t>' or </a:t>
              </a:r>
              <a:r>
                <a:rPr lang="en-GB" dirty="0" smtClean="0">
                  <a:solidFill>
                    <a:srgbClr val="000000"/>
                  </a:solidFill>
                  <a:latin typeface="Calibri Light" panose="020F0302020204030204"/>
                </a:rPr>
                <a:t>'squeeze‘ (in </a:t>
              </a:r>
              <a:r>
                <a:rPr lang="en-GB" dirty="0">
                  <a:solidFill>
                    <a:srgbClr val="000000"/>
                  </a:solidFill>
                  <a:latin typeface="Calibri Light" panose="020F0302020204030204"/>
                </a:rPr>
                <a:t>Greek language</a:t>
              </a:r>
              <a:r>
                <a:rPr lang="en-GB" dirty="0" smtClean="0">
                  <a:solidFill>
                    <a:srgbClr val="000000"/>
                  </a:solidFill>
                  <a:latin typeface="Calibri Light" panose="020F0302020204030204"/>
                </a:rPr>
                <a:t>)</a:t>
              </a:r>
              <a:endParaRPr lang="en-US" dirty="0">
                <a:solidFill>
                  <a:srgbClr val="000000"/>
                </a:solidFill>
                <a:latin typeface="Calibri Light" panose="020F0302020204030204"/>
              </a:endParaRPr>
            </a:p>
          </p:txBody>
        </p:sp>
        <p:pic>
          <p:nvPicPr>
            <p:cNvPr id="7" name="Afbeelding 6"/>
            <p:cNvPicPr>
              <a:picLocks noChangeAspect="1"/>
            </p:cNvPicPr>
            <p:nvPr/>
          </p:nvPicPr>
          <p:blipFill>
            <a:blip r:embed="rId2"/>
            <a:stretch>
              <a:fillRect/>
            </a:stretch>
          </p:blipFill>
          <p:spPr>
            <a:xfrm>
              <a:off x="3445726" y="2549520"/>
              <a:ext cx="3941611" cy="1694764"/>
            </a:xfrm>
            <a:prstGeom prst="rect">
              <a:avLst/>
            </a:prstGeom>
          </p:spPr>
        </p:pic>
      </p:grpSp>
      <p:grpSp>
        <p:nvGrpSpPr>
          <p:cNvPr id="13" name="Groep 12"/>
          <p:cNvGrpSpPr/>
          <p:nvPr/>
        </p:nvGrpSpPr>
        <p:grpSpPr>
          <a:xfrm>
            <a:off x="2757844" y="4112834"/>
            <a:ext cx="9091520" cy="2195066"/>
            <a:chOff x="2757844" y="4112834"/>
            <a:chExt cx="9091520" cy="2195066"/>
          </a:xfrm>
        </p:grpSpPr>
        <p:sp>
          <p:nvSpPr>
            <p:cNvPr id="3" name="Rechthoek 2"/>
            <p:cNvSpPr/>
            <p:nvPr/>
          </p:nvSpPr>
          <p:spPr>
            <a:xfrm>
              <a:off x="2757844" y="5384570"/>
              <a:ext cx="6690956" cy="923330"/>
            </a:xfrm>
            <a:prstGeom prst="rect">
              <a:avLst/>
            </a:prstGeom>
          </p:spPr>
          <p:txBody>
            <a:bodyPr wrap="square">
              <a:spAutoFit/>
            </a:bodyPr>
            <a:lstStyle/>
            <a:p>
              <a:r>
                <a:rPr lang="en-GB" dirty="0" smtClean="0">
                  <a:latin typeface="+mj-lt"/>
                </a:rPr>
                <a:t>A </a:t>
              </a:r>
              <a:r>
                <a:rPr lang="en-GB" dirty="0">
                  <a:latin typeface="+mj-lt"/>
                </a:rPr>
                <a:t>device that uses the piezoelectric effect, to measure </a:t>
              </a:r>
              <a:r>
                <a:rPr lang="en-GB" dirty="0" smtClean="0">
                  <a:latin typeface="+mj-lt"/>
                </a:rPr>
                <a:t>changes in pressure, acceleration</a:t>
              </a:r>
              <a:r>
                <a:rPr lang="en-GB" dirty="0">
                  <a:latin typeface="+mj-lt"/>
                </a:rPr>
                <a:t>, temperature, strain, or force by converting them to an electrical charge. </a:t>
              </a:r>
              <a:endParaRPr lang="en-US" dirty="0">
                <a:latin typeface="+mj-lt"/>
              </a:endParaRPr>
            </a:p>
          </p:txBody>
        </p:sp>
        <p:pic>
          <p:nvPicPr>
            <p:cNvPr id="8" name="Afbeelding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33468" y="4112834"/>
              <a:ext cx="2315896" cy="2147231"/>
            </a:xfrm>
            <a:prstGeom prst="rect">
              <a:avLst/>
            </a:prstGeom>
          </p:spPr>
        </p:pic>
      </p:grp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349815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1101090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Piezo-electric Transducers: applications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10033000" y="6443133"/>
            <a:ext cx="2147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Transducers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4" name="Rechthoek 3"/>
          <p:cNvSpPr/>
          <p:nvPr/>
        </p:nvSpPr>
        <p:spPr>
          <a:xfrm>
            <a:off x="425331" y="1385709"/>
            <a:ext cx="11019446" cy="646331"/>
          </a:xfrm>
          <a:prstGeom prst="rect">
            <a:avLst/>
          </a:prstGeom>
        </p:spPr>
        <p:txBody>
          <a:bodyPr wrap="square">
            <a:spAutoFit/>
          </a:bodyPr>
          <a:lstStyle/>
          <a:p>
            <a:r>
              <a:rPr lang="en-GB" dirty="0" smtClean="0">
                <a:solidFill>
                  <a:srgbClr val="000000"/>
                </a:solidFill>
                <a:latin typeface="+mj-lt"/>
                <a:cs typeface="Segoe UI Semibold" panose="020B0702040204020203" pitchFamily="34" charset="0"/>
              </a:rPr>
              <a:t>An </a:t>
            </a:r>
            <a:r>
              <a:rPr lang="en-GB" dirty="0">
                <a:solidFill>
                  <a:srgbClr val="000000"/>
                </a:solidFill>
                <a:latin typeface="+mj-lt"/>
                <a:cs typeface="Segoe UI Semibold" panose="020B0702040204020203" pitchFamily="34" charset="0"/>
              </a:rPr>
              <a:t>early application of piezo transducer technology occurred during World War I with the use of sonar, which used echoes to detect the presence of enemy ships</a:t>
            </a:r>
            <a:endParaRPr lang="en-US" dirty="0">
              <a:latin typeface="+mj-lt"/>
              <a:cs typeface="Segoe UI Semibold" panose="020B0702040204020203" pitchFamily="34" charset="0"/>
            </a:endParaRPr>
          </a:p>
        </p:txBody>
      </p:sp>
      <p:sp>
        <p:nvSpPr>
          <p:cNvPr id="7" name="Rechthoek 6"/>
          <p:cNvSpPr/>
          <p:nvPr/>
        </p:nvSpPr>
        <p:spPr>
          <a:xfrm>
            <a:off x="425332" y="3668255"/>
            <a:ext cx="6898335" cy="1200329"/>
          </a:xfrm>
          <a:prstGeom prst="rect">
            <a:avLst/>
          </a:prstGeom>
        </p:spPr>
        <p:txBody>
          <a:bodyPr wrap="square">
            <a:spAutoFit/>
          </a:bodyPr>
          <a:lstStyle/>
          <a:p>
            <a:pPr fontAlgn="base"/>
            <a:r>
              <a:rPr lang="en-GB" dirty="0">
                <a:solidFill>
                  <a:srgbClr val="000000"/>
                </a:solidFill>
                <a:latin typeface="+mj-lt"/>
              </a:rPr>
              <a:t>A piezoelectric </a:t>
            </a:r>
            <a:r>
              <a:rPr lang="en-GB" b="1" dirty="0">
                <a:solidFill>
                  <a:srgbClr val="7030A0"/>
                </a:solidFill>
                <a:latin typeface="+mj-lt"/>
              </a:rPr>
              <a:t>ultrasonic</a:t>
            </a:r>
            <a:r>
              <a:rPr lang="en-GB" dirty="0">
                <a:solidFill>
                  <a:srgbClr val="000000"/>
                </a:solidFill>
                <a:latin typeface="+mj-lt"/>
              </a:rPr>
              <a:t> transducer generates ultrasonic activity, meaning it produces sound waves above the frequencies that can be heard by the human ear. It functions by rapidly expanding and contracting when appropriate electrical frequency </a:t>
            </a:r>
            <a:r>
              <a:rPr lang="en-GB" dirty="0" smtClean="0">
                <a:solidFill>
                  <a:srgbClr val="000000"/>
                </a:solidFill>
                <a:latin typeface="+mj-lt"/>
              </a:rPr>
              <a:t>and voltage </a:t>
            </a:r>
            <a:r>
              <a:rPr lang="en-GB" dirty="0">
                <a:solidFill>
                  <a:srgbClr val="000000"/>
                </a:solidFill>
                <a:latin typeface="+mj-lt"/>
              </a:rPr>
              <a:t>is applied. </a:t>
            </a:r>
            <a:endParaRPr lang="en-GB" dirty="0" smtClean="0">
              <a:solidFill>
                <a:srgbClr val="000000"/>
              </a:solidFill>
              <a:latin typeface="+mj-lt"/>
            </a:endParaRPr>
          </a:p>
        </p:txBody>
      </p:sp>
      <p:sp>
        <p:nvSpPr>
          <p:cNvPr id="8" name="Rechthoek 7"/>
          <p:cNvSpPr/>
          <p:nvPr/>
        </p:nvSpPr>
        <p:spPr>
          <a:xfrm>
            <a:off x="425331" y="2093706"/>
            <a:ext cx="10926154" cy="1477328"/>
          </a:xfrm>
          <a:prstGeom prst="rect">
            <a:avLst/>
          </a:prstGeom>
        </p:spPr>
        <p:txBody>
          <a:bodyPr wrap="square">
            <a:spAutoFit/>
          </a:bodyPr>
          <a:lstStyle/>
          <a:p>
            <a:pPr lvl="0" fontAlgn="base"/>
            <a:r>
              <a:rPr lang="en-GB" dirty="0">
                <a:solidFill>
                  <a:srgbClr val="000000"/>
                </a:solidFill>
                <a:latin typeface="Calibri Light" panose="020F0302020204030204"/>
              </a:rPr>
              <a:t>Piezoelectric transducers can be used for numerous applications for industrial, environmental and personal use. Air transducers, for instance, are frequently used in automobile, proximity and level sensors. They are commonly used in residential products like motion and object detectors, pest deterrents and home security alarms. They are also used in electronic devices, such as toys, games and remote control units</a:t>
            </a:r>
            <a:r>
              <a:rPr lang="en-GB" dirty="0" smtClean="0">
                <a:solidFill>
                  <a:srgbClr val="000000"/>
                </a:solidFill>
                <a:latin typeface="Calibri Light" panose="020F0302020204030204"/>
              </a:rPr>
              <a:t>. They are used in </a:t>
            </a:r>
            <a:r>
              <a:rPr lang="en-GB" b="1" dirty="0" smtClean="0">
                <a:solidFill>
                  <a:srgbClr val="7030A0"/>
                </a:solidFill>
                <a:latin typeface="Calibri Light" panose="020F0302020204030204"/>
              </a:rPr>
              <a:t>electronic </a:t>
            </a:r>
            <a:r>
              <a:rPr lang="en-GB" b="1" dirty="0" err="1" smtClean="0">
                <a:solidFill>
                  <a:srgbClr val="7030A0"/>
                </a:solidFill>
                <a:latin typeface="Calibri Light" panose="020F0302020204030204"/>
              </a:rPr>
              <a:t>sphygmo</a:t>
            </a:r>
            <a:r>
              <a:rPr lang="en-GB" b="1" dirty="0" smtClean="0">
                <a:solidFill>
                  <a:srgbClr val="7030A0"/>
                </a:solidFill>
                <a:latin typeface="Calibri Light" panose="020F0302020204030204"/>
              </a:rPr>
              <a:t>-</a:t>
            </a:r>
            <a:r>
              <a:rPr lang="en-GB" b="1" dirty="0" err="1" smtClean="0">
                <a:solidFill>
                  <a:srgbClr val="7030A0"/>
                </a:solidFill>
                <a:latin typeface="Calibri Light" panose="020F0302020204030204"/>
              </a:rPr>
              <a:t>mano</a:t>
            </a:r>
            <a:r>
              <a:rPr lang="en-GB" b="1" dirty="0">
                <a:solidFill>
                  <a:srgbClr val="7030A0"/>
                </a:solidFill>
                <a:latin typeface="Calibri Light" panose="020F0302020204030204"/>
              </a:rPr>
              <a:t>-</a:t>
            </a:r>
            <a:r>
              <a:rPr lang="en-GB" b="1" dirty="0" smtClean="0">
                <a:solidFill>
                  <a:srgbClr val="7030A0"/>
                </a:solidFill>
                <a:latin typeface="Calibri Light" panose="020F0302020204030204"/>
              </a:rPr>
              <a:t>meters</a:t>
            </a:r>
            <a:r>
              <a:rPr lang="en-GB" dirty="0" smtClean="0">
                <a:solidFill>
                  <a:srgbClr val="7030A0"/>
                </a:solidFill>
                <a:latin typeface="Calibri Light" panose="020F0302020204030204"/>
              </a:rPr>
              <a:t> </a:t>
            </a:r>
            <a:r>
              <a:rPr lang="en-GB" dirty="0">
                <a:solidFill>
                  <a:srgbClr val="000000"/>
                </a:solidFill>
                <a:latin typeface="Calibri Light" panose="020F0302020204030204"/>
              </a:rPr>
              <a:t>for measuring blood pressure and in </a:t>
            </a:r>
            <a:r>
              <a:rPr lang="en-GB" dirty="0" err="1" smtClean="0">
                <a:solidFill>
                  <a:srgbClr val="7030A0"/>
                </a:solidFill>
                <a:latin typeface="Calibri Light" panose="020F0302020204030204"/>
              </a:rPr>
              <a:t>phono-cardiography</a:t>
            </a:r>
            <a:r>
              <a:rPr lang="en-GB" dirty="0" smtClean="0">
                <a:solidFill>
                  <a:srgbClr val="7030A0"/>
                </a:solidFill>
                <a:latin typeface="Calibri Light" panose="020F0302020204030204"/>
              </a:rPr>
              <a:t>.</a:t>
            </a:r>
            <a:endParaRPr lang="en-GB" dirty="0">
              <a:solidFill>
                <a:srgbClr val="7030A0"/>
              </a:solidFill>
              <a:latin typeface="Calibri Light" panose="020F0302020204030204"/>
            </a:endParaRPr>
          </a:p>
        </p:txBody>
      </p:sp>
      <p:grpSp>
        <p:nvGrpSpPr>
          <p:cNvPr id="3" name="Groep 2"/>
          <p:cNvGrpSpPr/>
          <p:nvPr/>
        </p:nvGrpSpPr>
        <p:grpSpPr>
          <a:xfrm>
            <a:off x="467704" y="3301863"/>
            <a:ext cx="11127429" cy="2895104"/>
            <a:chOff x="467704" y="3301863"/>
            <a:chExt cx="11127429" cy="2895104"/>
          </a:xfrm>
        </p:grpSpPr>
        <p:sp>
          <p:nvSpPr>
            <p:cNvPr id="15" name="Rechthoek 14"/>
            <p:cNvSpPr/>
            <p:nvPr/>
          </p:nvSpPr>
          <p:spPr>
            <a:xfrm>
              <a:off x="467704" y="4965805"/>
              <a:ext cx="6779763" cy="923330"/>
            </a:xfrm>
            <a:prstGeom prst="rect">
              <a:avLst/>
            </a:prstGeom>
          </p:spPr>
          <p:txBody>
            <a:bodyPr wrap="square">
              <a:spAutoFit/>
            </a:bodyPr>
            <a:lstStyle/>
            <a:p>
              <a:pPr fontAlgn="base"/>
              <a:r>
                <a:rPr lang="en-GB" dirty="0" smtClean="0">
                  <a:solidFill>
                    <a:srgbClr val="000000"/>
                  </a:solidFill>
                  <a:latin typeface="+mj-lt"/>
                </a:rPr>
                <a:t>Ultrasound Imaging systems are used in various applications in hospitals to image unborn babies, heart valves, blood vessels, abdomens, etc.  These are discussed in course: Medical Instruments II. </a:t>
              </a:r>
            </a:p>
          </p:txBody>
        </p:sp>
        <p:pic>
          <p:nvPicPr>
            <p:cNvPr id="10" name="Afbeelding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323667" y="3301863"/>
              <a:ext cx="4271466" cy="2895104"/>
            </a:xfrm>
            <a:prstGeom prst="rect">
              <a:avLst/>
            </a:prstGeom>
          </p:spPr>
        </p:pic>
      </p:grpSp>
      <p:sp>
        <p:nvSpPr>
          <p:cNvPr id="12" name="Tekstvak 11"/>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398282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1101090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Inductive Transducers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10033000" y="6443133"/>
            <a:ext cx="2147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Transducers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9" name="Tekstvak 8"/>
          <p:cNvSpPr txBox="1"/>
          <p:nvPr/>
        </p:nvSpPr>
        <p:spPr>
          <a:xfrm>
            <a:off x="382147" y="1477696"/>
            <a:ext cx="1946174" cy="646331"/>
          </a:xfrm>
          <a:prstGeom prst="rect">
            <a:avLst/>
          </a:prstGeom>
          <a:noFill/>
        </p:spPr>
        <p:txBody>
          <a:bodyPr wrap="none" rtlCol="0">
            <a:spAutoFit/>
          </a:bodyPr>
          <a:lstStyle/>
          <a:p>
            <a:r>
              <a:rPr lang="en-GB" b="1" dirty="0" smtClean="0">
                <a:latin typeface="+mj-lt"/>
              </a:rPr>
              <a:t>What is (magnetic) </a:t>
            </a:r>
          </a:p>
          <a:p>
            <a:r>
              <a:rPr lang="en-GB" b="1" dirty="0" smtClean="0">
                <a:latin typeface="+mj-lt"/>
              </a:rPr>
              <a:t>induction?</a:t>
            </a:r>
          </a:p>
        </p:txBody>
      </p:sp>
      <p:sp>
        <p:nvSpPr>
          <p:cNvPr id="10" name="Tekstvak 9"/>
          <p:cNvSpPr txBox="1"/>
          <p:nvPr/>
        </p:nvSpPr>
        <p:spPr>
          <a:xfrm>
            <a:off x="316968" y="3665639"/>
            <a:ext cx="2076531" cy="646331"/>
          </a:xfrm>
          <a:prstGeom prst="rect">
            <a:avLst/>
          </a:prstGeom>
          <a:noFill/>
        </p:spPr>
        <p:txBody>
          <a:bodyPr wrap="none" rtlCol="0">
            <a:spAutoFit/>
          </a:bodyPr>
          <a:lstStyle/>
          <a:p>
            <a:r>
              <a:rPr lang="en-GB" b="1" dirty="0" smtClean="0">
                <a:latin typeface="+mj-lt"/>
              </a:rPr>
              <a:t>What is an inductive </a:t>
            </a:r>
          </a:p>
          <a:p>
            <a:r>
              <a:rPr lang="en-GB" b="1" dirty="0" smtClean="0">
                <a:latin typeface="+mj-lt"/>
              </a:rPr>
              <a:t>transducer?</a:t>
            </a:r>
          </a:p>
        </p:txBody>
      </p:sp>
      <p:grpSp>
        <p:nvGrpSpPr>
          <p:cNvPr id="4" name="Groep 3"/>
          <p:cNvGrpSpPr/>
          <p:nvPr/>
        </p:nvGrpSpPr>
        <p:grpSpPr>
          <a:xfrm>
            <a:off x="2594905" y="1505612"/>
            <a:ext cx="8892245" cy="2031325"/>
            <a:chOff x="2594905" y="1505612"/>
            <a:chExt cx="8892245" cy="2031325"/>
          </a:xfrm>
        </p:grpSpPr>
        <p:pic>
          <p:nvPicPr>
            <p:cNvPr id="5" name="Afbeelding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62776" y="1576434"/>
              <a:ext cx="3924374" cy="1058684"/>
            </a:xfrm>
            <a:prstGeom prst="rect">
              <a:avLst/>
            </a:prstGeom>
          </p:spPr>
        </p:pic>
        <p:sp>
          <p:nvSpPr>
            <p:cNvPr id="7" name="Rechthoek 6"/>
            <p:cNvSpPr/>
            <p:nvPr/>
          </p:nvSpPr>
          <p:spPr>
            <a:xfrm>
              <a:off x="2594905" y="1505612"/>
              <a:ext cx="4964134" cy="2031325"/>
            </a:xfrm>
            <a:prstGeom prst="rect">
              <a:avLst/>
            </a:prstGeom>
          </p:spPr>
          <p:txBody>
            <a:bodyPr wrap="square">
              <a:spAutoFit/>
            </a:bodyPr>
            <a:lstStyle/>
            <a:p>
              <a:pPr lvl="0"/>
              <a:r>
                <a:rPr lang="en-GB" dirty="0">
                  <a:solidFill>
                    <a:srgbClr val="000000"/>
                  </a:solidFill>
                  <a:latin typeface="Calibri Light" panose="020F0302020204030204"/>
                </a:rPr>
                <a:t>Electromagnetic induction is the production of an electromotive force across a conductor when it is exposed to a time varying magnetic field</a:t>
              </a:r>
              <a:r>
                <a:rPr lang="en-GB" dirty="0" smtClean="0">
                  <a:solidFill>
                    <a:srgbClr val="000000"/>
                  </a:solidFill>
                  <a:latin typeface="Calibri Light" panose="020F0302020204030204"/>
                </a:rPr>
                <a:t>.</a:t>
              </a:r>
            </a:p>
            <a:p>
              <a:pPr lvl="0"/>
              <a:r>
                <a:rPr lang="en-GB" dirty="0" smtClean="0">
                  <a:solidFill>
                    <a:srgbClr val="000000"/>
                  </a:solidFill>
                  <a:latin typeface="Calibri Light" panose="020F0302020204030204"/>
                </a:rPr>
                <a:t>Induction </a:t>
              </a:r>
              <a:r>
                <a:rPr lang="en-GB" dirty="0">
                  <a:solidFill>
                    <a:srgbClr val="000000"/>
                  </a:solidFill>
                  <a:latin typeface="Calibri Light" panose="020F0302020204030204"/>
                </a:rPr>
                <a:t>of the magnetic material depends on a number of variables like the number of turns of the coil on the material, the size of the magnetic material, and the permeability of the flux path. </a:t>
              </a:r>
            </a:p>
          </p:txBody>
        </p:sp>
      </p:grpSp>
      <p:grpSp>
        <p:nvGrpSpPr>
          <p:cNvPr id="15" name="Groep 14"/>
          <p:cNvGrpSpPr/>
          <p:nvPr/>
        </p:nvGrpSpPr>
        <p:grpSpPr>
          <a:xfrm>
            <a:off x="2594904" y="3615526"/>
            <a:ext cx="9284437" cy="2585323"/>
            <a:chOff x="2594904" y="2988989"/>
            <a:chExt cx="9284437" cy="2585323"/>
          </a:xfrm>
        </p:grpSpPr>
        <p:sp>
          <p:nvSpPr>
            <p:cNvPr id="3" name="Rechthoek 2"/>
            <p:cNvSpPr/>
            <p:nvPr/>
          </p:nvSpPr>
          <p:spPr>
            <a:xfrm>
              <a:off x="2594904" y="2988989"/>
              <a:ext cx="3374096" cy="2585323"/>
            </a:xfrm>
            <a:prstGeom prst="rect">
              <a:avLst/>
            </a:prstGeom>
          </p:spPr>
          <p:txBody>
            <a:bodyPr wrap="square">
              <a:spAutoFit/>
            </a:bodyPr>
            <a:lstStyle/>
            <a:p>
              <a:r>
                <a:rPr lang="en-GB" dirty="0" smtClean="0">
                  <a:solidFill>
                    <a:srgbClr val="000000"/>
                  </a:solidFill>
                  <a:latin typeface="+mj-lt"/>
                </a:rPr>
                <a:t>Inductive </a:t>
              </a:r>
              <a:r>
                <a:rPr lang="en-GB" dirty="0">
                  <a:solidFill>
                    <a:srgbClr val="000000"/>
                  </a:solidFill>
                  <a:latin typeface="+mj-lt"/>
                </a:rPr>
                <a:t>transducers </a:t>
              </a:r>
              <a:r>
                <a:rPr lang="en-GB" dirty="0" smtClean="0">
                  <a:solidFill>
                    <a:srgbClr val="000000"/>
                  </a:solidFill>
                  <a:latin typeface="+mj-lt"/>
                </a:rPr>
                <a:t>measure movement based on the fact that magnetic induction is changed by this motion. (The </a:t>
              </a:r>
              <a:r>
                <a:rPr lang="en-GB" dirty="0">
                  <a:solidFill>
                    <a:srgbClr val="000000"/>
                  </a:solidFill>
                  <a:latin typeface="+mj-lt"/>
                </a:rPr>
                <a:t>magnetic materials are used in the flux path and there are one or more air gaps. The change in the air gap </a:t>
              </a:r>
              <a:r>
                <a:rPr lang="en-GB" dirty="0" smtClean="0">
                  <a:solidFill>
                    <a:srgbClr val="000000"/>
                  </a:solidFill>
                  <a:latin typeface="+mj-lt"/>
                </a:rPr>
                <a:t>results </a:t>
              </a:r>
              <a:r>
                <a:rPr lang="en-GB" dirty="0">
                  <a:solidFill>
                    <a:srgbClr val="000000"/>
                  </a:solidFill>
                  <a:latin typeface="+mj-lt"/>
                </a:rPr>
                <a:t>in change in the inductance of the </a:t>
              </a:r>
              <a:r>
                <a:rPr lang="en-GB" dirty="0" smtClean="0">
                  <a:solidFill>
                    <a:srgbClr val="000000"/>
                  </a:solidFill>
                  <a:latin typeface="+mj-lt"/>
                </a:rPr>
                <a:t>circuit).</a:t>
              </a:r>
              <a:endParaRPr lang="en-US" dirty="0">
                <a:latin typeface="+mj-lt"/>
              </a:endParaRPr>
            </a:p>
          </p:txBody>
        </p:sp>
        <p:pic>
          <p:nvPicPr>
            <p:cNvPr id="8" name="Afbeelding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63708" y="3458390"/>
              <a:ext cx="2590661" cy="1912636"/>
            </a:xfrm>
            <a:prstGeom prst="rect">
              <a:avLst/>
            </a:prstGeom>
          </p:spPr>
        </p:pic>
        <p:pic>
          <p:nvPicPr>
            <p:cNvPr id="12" name="Afbeelding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75713" y="3362267"/>
              <a:ext cx="2903628" cy="1994963"/>
            </a:xfrm>
            <a:prstGeom prst="rect">
              <a:avLst/>
            </a:prstGeom>
          </p:spPr>
        </p:pic>
      </p:grpSp>
      <p:sp>
        <p:nvSpPr>
          <p:cNvPr id="13" name="Tekstvak 12"/>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408521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1101090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Inductive Transducers: applications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10033000" y="6443133"/>
            <a:ext cx="2147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Transducers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3" name="Rechthoek 2"/>
          <p:cNvSpPr/>
          <p:nvPr/>
        </p:nvSpPr>
        <p:spPr>
          <a:xfrm>
            <a:off x="397773" y="1463888"/>
            <a:ext cx="8416027" cy="923330"/>
          </a:xfrm>
          <a:prstGeom prst="rect">
            <a:avLst/>
          </a:prstGeom>
        </p:spPr>
        <p:txBody>
          <a:bodyPr wrap="square">
            <a:spAutoFit/>
          </a:bodyPr>
          <a:lstStyle/>
          <a:p>
            <a:r>
              <a:rPr lang="en-GB" dirty="0">
                <a:latin typeface="+mj-lt"/>
              </a:rPr>
              <a:t>Common applications of inductive sensors include metal detectors, traffic lights, car washes, </a:t>
            </a:r>
            <a:r>
              <a:rPr lang="en-GB" dirty="0" smtClean="0">
                <a:latin typeface="+mj-lt"/>
              </a:rPr>
              <a:t>etc. The </a:t>
            </a:r>
            <a:r>
              <a:rPr lang="en-GB" dirty="0">
                <a:latin typeface="+mj-lt"/>
              </a:rPr>
              <a:t>sensor does not require physical </a:t>
            </a:r>
            <a:r>
              <a:rPr lang="en-GB" dirty="0" smtClean="0">
                <a:latin typeface="+mj-lt"/>
              </a:rPr>
              <a:t>contact, which makes </a:t>
            </a:r>
            <a:r>
              <a:rPr lang="en-GB" dirty="0">
                <a:latin typeface="+mj-lt"/>
              </a:rPr>
              <a:t>it </a:t>
            </a:r>
            <a:r>
              <a:rPr lang="en-GB" dirty="0" smtClean="0">
                <a:latin typeface="+mj-lt"/>
              </a:rPr>
              <a:t>particularly </a:t>
            </a:r>
            <a:r>
              <a:rPr lang="en-GB" dirty="0">
                <a:latin typeface="+mj-lt"/>
              </a:rPr>
              <a:t>useful for </a:t>
            </a:r>
            <a:r>
              <a:rPr lang="en-GB" dirty="0" smtClean="0">
                <a:latin typeface="+mj-lt"/>
              </a:rPr>
              <a:t>some applications.</a:t>
            </a:r>
            <a:endParaRPr lang="en-US" dirty="0">
              <a:latin typeface="+mj-lt"/>
            </a:endParaRPr>
          </a:p>
        </p:txBody>
      </p:sp>
      <p:pic>
        <p:nvPicPr>
          <p:cNvPr id="4" name="Afbeelding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330265" y="1361431"/>
            <a:ext cx="2004405" cy="1566333"/>
          </a:xfrm>
          <a:prstGeom prst="rect">
            <a:avLst/>
          </a:prstGeom>
        </p:spPr>
      </p:pic>
      <p:grpSp>
        <p:nvGrpSpPr>
          <p:cNvPr id="5" name="Groep 4"/>
          <p:cNvGrpSpPr/>
          <p:nvPr/>
        </p:nvGrpSpPr>
        <p:grpSpPr>
          <a:xfrm>
            <a:off x="397773" y="2964245"/>
            <a:ext cx="11089377" cy="3139321"/>
            <a:chOff x="397773" y="2964245"/>
            <a:chExt cx="11089377" cy="3139321"/>
          </a:xfrm>
        </p:grpSpPr>
        <p:sp>
          <p:nvSpPr>
            <p:cNvPr id="7" name="Rechthoek 6"/>
            <p:cNvSpPr/>
            <p:nvPr/>
          </p:nvSpPr>
          <p:spPr>
            <a:xfrm>
              <a:off x="397773" y="2964245"/>
              <a:ext cx="8170493" cy="3139321"/>
            </a:xfrm>
            <a:prstGeom prst="rect">
              <a:avLst/>
            </a:prstGeom>
          </p:spPr>
          <p:txBody>
            <a:bodyPr wrap="square">
              <a:spAutoFit/>
            </a:bodyPr>
            <a:lstStyle/>
            <a:p>
              <a:r>
                <a:rPr lang="en-GB" b="1" dirty="0" smtClean="0">
                  <a:solidFill>
                    <a:srgbClr val="7030A0"/>
                  </a:solidFill>
                  <a:latin typeface="+mj-lt"/>
                </a:rPr>
                <a:t>Magneto </a:t>
              </a:r>
              <a:r>
                <a:rPr lang="en-GB" b="1" dirty="0" err="1" smtClean="0">
                  <a:solidFill>
                    <a:srgbClr val="7030A0"/>
                  </a:solidFill>
                  <a:latin typeface="+mj-lt"/>
                </a:rPr>
                <a:t>EncephaloGraphy</a:t>
              </a:r>
              <a:r>
                <a:rPr lang="en-GB" b="1" dirty="0" smtClean="0">
                  <a:solidFill>
                    <a:srgbClr val="7030A0"/>
                  </a:solidFill>
                  <a:latin typeface="+mj-lt"/>
                </a:rPr>
                <a:t> </a:t>
              </a:r>
              <a:r>
                <a:rPr lang="en-GB" dirty="0">
                  <a:latin typeface="+mj-lt"/>
                </a:rPr>
                <a:t>is a non-invasive technique for investigating human brain activity. It allows the measurement of ongoing brain activity on a millisecond-by-millisecond basis, and it shows where in the brain activity is produced. </a:t>
              </a:r>
              <a:endParaRPr lang="en-GB" dirty="0" smtClean="0">
                <a:latin typeface="+mj-lt"/>
              </a:endParaRPr>
            </a:p>
            <a:p>
              <a:endParaRPr lang="en-GB" dirty="0">
                <a:solidFill>
                  <a:srgbClr val="323232"/>
                </a:solidFill>
                <a:latin typeface="+mj-lt"/>
              </a:endParaRPr>
            </a:p>
            <a:p>
              <a:r>
                <a:rPr lang="en-GB" dirty="0" smtClean="0">
                  <a:solidFill>
                    <a:srgbClr val="323232"/>
                  </a:solidFill>
                  <a:latin typeface="+mj-lt"/>
                </a:rPr>
                <a:t>The </a:t>
              </a:r>
              <a:r>
                <a:rPr lang="en-GB" dirty="0">
                  <a:solidFill>
                    <a:srgbClr val="323232"/>
                  </a:solidFill>
                  <a:latin typeface="+mj-lt"/>
                </a:rPr>
                <a:t>most sensitive low-field sensor is the </a:t>
              </a:r>
              <a:r>
                <a:rPr lang="en-GB" dirty="0" smtClean="0">
                  <a:solidFill>
                    <a:srgbClr val="323232"/>
                  </a:solidFill>
                  <a:latin typeface="+mj-lt"/>
                </a:rPr>
                <a:t>superconducting quantum </a:t>
              </a:r>
              <a:r>
                <a:rPr lang="en-GB" dirty="0">
                  <a:solidFill>
                    <a:srgbClr val="323232"/>
                  </a:solidFill>
                  <a:latin typeface="+mj-lt"/>
                </a:rPr>
                <a:t>interference device (SQUID). </a:t>
              </a:r>
              <a:r>
                <a:rPr lang="en-GB" dirty="0" smtClean="0">
                  <a:solidFill>
                    <a:srgbClr val="323232"/>
                  </a:solidFill>
                  <a:latin typeface="+mj-lt"/>
                </a:rPr>
                <a:t>SQUID </a:t>
              </a:r>
              <a:r>
                <a:rPr lang="en-GB" dirty="0">
                  <a:solidFill>
                    <a:srgbClr val="323232"/>
                  </a:solidFill>
                  <a:latin typeface="+mj-lt"/>
                </a:rPr>
                <a:t>magnetometers can detect fields from </a:t>
              </a:r>
              <a:r>
                <a:rPr lang="en-GB" dirty="0" smtClean="0">
                  <a:solidFill>
                    <a:srgbClr val="323232"/>
                  </a:solidFill>
                  <a:latin typeface="+mj-lt"/>
                </a:rPr>
                <a:t>several </a:t>
              </a:r>
              <a:r>
                <a:rPr lang="en-GB" dirty="0" err="1" smtClean="0">
                  <a:solidFill>
                    <a:srgbClr val="323232"/>
                  </a:solidFill>
                  <a:latin typeface="+mj-lt"/>
                </a:rPr>
                <a:t>femto</a:t>
              </a:r>
              <a:r>
                <a:rPr lang="en-GB" dirty="0" smtClean="0">
                  <a:solidFill>
                    <a:srgbClr val="323232"/>
                  </a:solidFill>
                  <a:latin typeface="+mj-lt"/>
                </a:rPr>
                <a:t>-tesla </a:t>
              </a:r>
              <a:r>
                <a:rPr lang="en-GB" dirty="0">
                  <a:solidFill>
                    <a:srgbClr val="323232"/>
                  </a:solidFill>
                  <a:latin typeface="+mj-lt"/>
                </a:rPr>
                <a:t>up to 9 tesla, a range of more than 15 orders of magnitude. </a:t>
              </a:r>
              <a:r>
                <a:rPr lang="en-GB" dirty="0" smtClean="0">
                  <a:solidFill>
                    <a:srgbClr val="323232"/>
                  </a:solidFill>
                  <a:latin typeface="+mj-lt"/>
                </a:rPr>
                <a:t>This is </a:t>
              </a:r>
              <a:r>
                <a:rPr lang="en-GB" dirty="0">
                  <a:solidFill>
                    <a:srgbClr val="323232"/>
                  </a:solidFill>
                  <a:latin typeface="+mj-lt"/>
                </a:rPr>
                <a:t>essential in medical applications since the </a:t>
              </a:r>
              <a:r>
                <a:rPr lang="en-GB" dirty="0" smtClean="0">
                  <a:solidFill>
                    <a:srgbClr val="323232"/>
                  </a:solidFill>
                  <a:latin typeface="+mj-lt"/>
                </a:rPr>
                <a:t>neuro-magnetic </a:t>
              </a:r>
              <a:r>
                <a:rPr lang="en-GB" dirty="0">
                  <a:solidFill>
                    <a:srgbClr val="323232"/>
                  </a:solidFill>
                  <a:latin typeface="+mj-lt"/>
                </a:rPr>
                <a:t>field of </a:t>
              </a:r>
              <a:r>
                <a:rPr lang="en-GB" dirty="0" smtClean="0">
                  <a:solidFill>
                    <a:srgbClr val="323232"/>
                  </a:solidFill>
                  <a:latin typeface="+mj-lt"/>
                </a:rPr>
                <a:t>the human </a:t>
              </a:r>
              <a:r>
                <a:rPr lang="en-GB" dirty="0">
                  <a:solidFill>
                    <a:srgbClr val="323232"/>
                  </a:solidFill>
                  <a:latin typeface="+mj-lt"/>
                </a:rPr>
                <a:t>brain is only a few tenths of a </a:t>
              </a:r>
              <a:r>
                <a:rPr lang="en-GB" dirty="0" err="1" smtClean="0">
                  <a:solidFill>
                    <a:srgbClr val="323232"/>
                  </a:solidFill>
                  <a:latin typeface="+mj-lt"/>
                </a:rPr>
                <a:t>femto</a:t>
              </a:r>
              <a:r>
                <a:rPr lang="en-GB" dirty="0" smtClean="0">
                  <a:solidFill>
                    <a:srgbClr val="323232"/>
                  </a:solidFill>
                  <a:latin typeface="+mj-lt"/>
                </a:rPr>
                <a:t>-Tesla; </a:t>
              </a:r>
              <a:r>
                <a:rPr lang="en-GB" dirty="0">
                  <a:solidFill>
                    <a:srgbClr val="323232"/>
                  </a:solidFill>
                  <a:latin typeface="+mj-lt"/>
                </a:rPr>
                <a:t>Earth's magnetic field</a:t>
              </a:r>
              <a:r>
                <a:rPr lang="en-GB" dirty="0" smtClean="0">
                  <a:solidFill>
                    <a:srgbClr val="323232"/>
                  </a:solidFill>
                  <a:latin typeface="+mj-lt"/>
                </a:rPr>
                <a:t>, by </a:t>
              </a:r>
              <a:r>
                <a:rPr lang="en-GB" dirty="0">
                  <a:solidFill>
                    <a:srgbClr val="323232"/>
                  </a:solidFill>
                  <a:latin typeface="+mj-lt"/>
                </a:rPr>
                <a:t>way of comparison, is ~50 </a:t>
              </a:r>
              <a:r>
                <a:rPr lang="en-GB" dirty="0" err="1" smtClean="0">
                  <a:solidFill>
                    <a:srgbClr val="323232"/>
                  </a:solidFill>
                  <a:latin typeface="+mj-lt"/>
                </a:rPr>
                <a:t>microTesla</a:t>
              </a:r>
              <a:r>
                <a:rPr lang="en-GB" dirty="0" smtClean="0">
                  <a:solidFill>
                    <a:srgbClr val="323232"/>
                  </a:solidFill>
                  <a:latin typeface="+mj-lt"/>
                </a:rPr>
                <a:t>. SQUIDs require cooling </a:t>
              </a:r>
              <a:r>
                <a:rPr lang="en-GB" dirty="0">
                  <a:solidFill>
                    <a:srgbClr val="323232"/>
                  </a:solidFill>
                  <a:latin typeface="+mj-lt"/>
                </a:rPr>
                <a:t>to liquid helium temperature (4 kelvin) at present, but </a:t>
              </a:r>
              <a:r>
                <a:rPr lang="en-GB" dirty="0" smtClean="0">
                  <a:solidFill>
                    <a:srgbClr val="323232"/>
                  </a:solidFill>
                  <a:latin typeface="+mj-lt"/>
                </a:rPr>
                <a:t>devices are </a:t>
              </a:r>
              <a:r>
                <a:rPr lang="en-GB" dirty="0">
                  <a:solidFill>
                    <a:srgbClr val="323232"/>
                  </a:solidFill>
                  <a:latin typeface="+mj-lt"/>
                </a:rPr>
                <a:t>under development that will operate at higher temperatures.</a:t>
              </a:r>
              <a:endParaRPr lang="en-US" dirty="0">
                <a:latin typeface="+mj-lt"/>
              </a:endParaRPr>
            </a:p>
          </p:txBody>
        </p:sp>
        <p:pic>
          <p:nvPicPr>
            <p:cNvPr id="9" name="Afbeelding 8"/>
            <p:cNvPicPr>
              <a:picLocks noChangeAspect="1"/>
            </p:cNvPicPr>
            <p:nvPr/>
          </p:nvPicPr>
          <p:blipFill rotWithShape="1">
            <a:blip r:embed="rId3" cstate="email">
              <a:extLst>
                <a:ext uri="{28A0092B-C50C-407E-A947-70E740481C1C}">
                  <a14:useLocalDpi xmlns:a14="http://schemas.microsoft.com/office/drawing/2010/main"/>
                </a:ext>
              </a:extLst>
            </a:blip>
            <a:srcRect t="4813"/>
            <a:stretch/>
          </p:blipFill>
          <p:spPr>
            <a:xfrm>
              <a:off x="9391650" y="3102514"/>
              <a:ext cx="2095500" cy="3001052"/>
            </a:xfrm>
            <a:prstGeom prst="rect">
              <a:avLst/>
            </a:prstGeom>
          </p:spPr>
        </p:pic>
      </p:grpSp>
      <p:sp>
        <p:nvSpPr>
          <p:cNvPr id="10" name="Tekstvak 9"/>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287449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1101090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Pressure Transducers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10033000" y="6443133"/>
            <a:ext cx="2147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Transducers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kstvak 12"/>
          <p:cNvSpPr txBox="1"/>
          <p:nvPr/>
        </p:nvSpPr>
        <p:spPr>
          <a:xfrm>
            <a:off x="467704" y="1486962"/>
            <a:ext cx="1914883" cy="923330"/>
          </a:xfrm>
          <a:prstGeom prst="rect">
            <a:avLst/>
          </a:prstGeom>
          <a:noFill/>
        </p:spPr>
        <p:txBody>
          <a:bodyPr wrap="none" rtlCol="0">
            <a:spAutoFit/>
          </a:bodyPr>
          <a:lstStyle/>
          <a:p>
            <a:r>
              <a:rPr lang="en-GB" b="1" dirty="0" smtClean="0">
                <a:latin typeface="+mj-lt"/>
              </a:rPr>
              <a:t>What is a pressure </a:t>
            </a:r>
          </a:p>
          <a:p>
            <a:r>
              <a:rPr lang="en-GB" b="1" dirty="0" smtClean="0">
                <a:latin typeface="+mj-lt"/>
              </a:rPr>
              <a:t>transducer/sensor</a:t>
            </a:r>
          </a:p>
          <a:p>
            <a:r>
              <a:rPr lang="en-GB" b="1" dirty="0" smtClean="0">
                <a:latin typeface="+mj-lt"/>
              </a:rPr>
              <a:t>(manometer)?</a:t>
            </a:r>
          </a:p>
        </p:txBody>
      </p:sp>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4" name="Rechthoek 3"/>
          <p:cNvSpPr/>
          <p:nvPr/>
        </p:nvSpPr>
        <p:spPr>
          <a:xfrm>
            <a:off x="3064933" y="1486962"/>
            <a:ext cx="8856133" cy="1107996"/>
          </a:xfrm>
          <a:prstGeom prst="rect">
            <a:avLst/>
          </a:prstGeom>
        </p:spPr>
        <p:txBody>
          <a:bodyPr wrap="square">
            <a:spAutoFit/>
          </a:bodyPr>
          <a:lstStyle/>
          <a:p>
            <a:r>
              <a:rPr lang="en-GB" dirty="0">
                <a:solidFill>
                  <a:srgbClr val="252525"/>
                </a:solidFill>
                <a:latin typeface="+mj-lt"/>
              </a:rPr>
              <a:t>A pressure sensor measures pressure, typically of gases or liquids. </a:t>
            </a:r>
            <a:r>
              <a:rPr lang="en-GB" dirty="0" smtClean="0">
                <a:solidFill>
                  <a:srgbClr val="252525"/>
                </a:solidFill>
                <a:latin typeface="+mj-lt"/>
              </a:rPr>
              <a:t>Pressure is an </a:t>
            </a:r>
            <a:r>
              <a:rPr lang="en-GB" dirty="0">
                <a:solidFill>
                  <a:srgbClr val="252525"/>
                </a:solidFill>
                <a:latin typeface="+mj-lt"/>
              </a:rPr>
              <a:t>expression of the force required to stop a fluid from expanding, and is </a:t>
            </a:r>
            <a:r>
              <a:rPr lang="en-GB" dirty="0" smtClean="0">
                <a:solidFill>
                  <a:srgbClr val="252525"/>
                </a:solidFill>
                <a:latin typeface="+mj-lt"/>
              </a:rPr>
              <a:t>stated </a:t>
            </a:r>
            <a:r>
              <a:rPr lang="en-GB" dirty="0">
                <a:solidFill>
                  <a:srgbClr val="252525"/>
                </a:solidFill>
                <a:latin typeface="+mj-lt"/>
              </a:rPr>
              <a:t>in terms of force per unit area. </a:t>
            </a:r>
            <a:endParaRPr lang="en-GB" dirty="0" smtClean="0">
              <a:solidFill>
                <a:srgbClr val="252525"/>
              </a:solidFill>
              <a:latin typeface="+mj-lt"/>
            </a:endParaRPr>
          </a:p>
          <a:p>
            <a:endParaRPr lang="en-GB" sz="1200" dirty="0" smtClean="0">
              <a:solidFill>
                <a:srgbClr val="252525"/>
              </a:solidFill>
              <a:latin typeface="+mj-lt"/>
            </a:endParaRPr>
          </a:p>
          <a:p>
            <a:r>
              <a:rPr lang="en-GB" dirty="0" smtClean="0">
                <a:solidFill>
                  <a:srgbClr val="252525"/>
                </a:solidFill>
                <a:latin typeface="+mj-lt"/>
              </a:rPr>
              <a:t>A </a:t>
            </a:r>
            <a:r>
              <a:rPr lang="en-GB" dirty="0">
                <a:solidFill>
                  <a:srgbClr val="252525"/>
                </a:solidFill>
                <a:latin typeface="+mj-lt"/>
              </a:rPr>
              <a:t>pressure sensor usually </a:t>
            </a:r>
            <a:r>
              <a:rPr lang="en-GB" dirty="0" smtClean="0">
                <a:solidFill>
                  <a:srgbClr val="252525"/>
                </a:solidFill>
                <a:latin typeface="+mj-lt"/>
              </a:rPr>
              <a:t>generates an (electric) </a:t>
            </a:r>
            <a:r>
              <a:rPr lang="en-GB" dirty="0">
                <a:solidFill>
                  <a:srgbClr val="252525"/>
                </a:solidFill>
                <a:latin typeface="+mj-lt"/>
              </a:rPr>
              <a:t>signal as a function of the pressure imposed. </a:t>
            </a:r>
          </a:p>
        </p:txBody>
      </p:sp>
      <p:grpSp>
        <p:nvGrpSpPr>
          <p:cNvPr id="9" name="Groep 8"/>
          <p:cNvGrpSpPr/>
          <p:nvPr/>
        </p:nvGrpSpPr>
        <p:grpSpPr>
          <a:xfrm>
            <a:off x="394757" y="3257215"/>
            <a:ext cx="10775043" cy="2653057"/>
            <a:chOff x="394757" y="3257215"/>
            <a:chExt cx="10775043" cy="2653057"/>
          </a:xfrm>
        </p:grpSpPr>
        <p:grpSp>
          <p:nvGrpSpPr>
            <p:cNvPr id="8" name="Groep 7"/>
            <p:cNvGrpSpPr/>
            <p:nvPr/>
          </p:nvGrpSpPr>
          <p:grpSpPr>
            <a:xfrm>
              <a:off x="394757" y="3257215"/>
              <a:ext cx="10738909" cy="2585324"/>
              <a:chOff x="394757" y="3257215"/>
              <a:chExt cx="10738909" cy="2585324"/>
            </a:xfrm>
          </p:grpSpPr>
          <p:sp>
            <p:nvSpPr>
              <p:cNvPr id="3" name="Rechthoek 2"/>
              <p:cNvSpPr/>
              <p:nvPr/>
            </p:nvSpPr>
            <p:spPr>
              <a:xfrm>
                <a:off x="394757" y="3257216"/>
                <a:ext cx="5362575" cy="2585323"/>
              </a:xfrm>
              <a:prstGeom prst="rect">
                <a:avLst/>
              </a:prstGeom>
            </p:spPr>
            <p:txBody>
              <a:bodyPr wrap="square">
                <a:spAutoFit/>
              </a:bodyPr>
              <a:lstStyle/>
              <a:p>
                <a:r>
                  <a:rPr lang="en-GB" dirty="0" smtClean="0">
                    <a:solidFill>
                      <a:srgbClr val="252525"/>
                    </a:solidFill>
                    <a:latin typeface="+mj-lt"/>
                  </a:rPr>
                  <a:t>Pressure </a:t>
                </a:r>
                <a:r>
                  <a:rPr lang="en-GB" dirty="0">
                    <a:solidFill>
                      <a:srgbClr val="252525"/>
                    </a:solidFill>
                    <a:latin typeface="+mj-lt"/>
                  </a:rPr>
                  <a:t>sensors can vary drastically in technology, design, performance, application suitability and cost. </a:t>
                </a:r>
                <a:endParaRPr lang="en-GB" dirty="0" smtClean="0">
                  <a:solidFill>
                    <a:srgbClr val="252525"/>
                  </a:solidFill>
                  <a:latin typeface="+mj-lt"/>
                </a:endParaRPr>
              </a:p>
              <a:p>
                <a:endParaRPr lang="en-GB" dirty="0">
                  <a:solidFill>
                    <a:srgbClr val="252525"/>
                  </a:solidFill>
                  <a:latin typeface="+mj-lt"/>
                </a:endParaRPr>
              </a:p>
              <a:p>
                <a:r>
                  <a:rPr lang="en-GB" dirty="0" smtClean="0">
                    <a:solidFill>
                      <a:srgbClr val="252525"/>
                    </a:solidFill>
                    <a:latin typeface="+mj-lt"/>
                  </a:rPr>
                  <a:t>Technologies used can be e.g. capacitive, electro-magnetic, piezo-electric, optical, ….</a:t>
                </a:r>
              </a:p>
              <a:p>
                <a:endParaRPr lang="en-GB" dirty="0" smtClean="0">
                  <a:solidFill>
                    <a:srgbClr val="252525"/>
                  </a:solidFill>
                  <a:latin typeface="+mj-lt"/>
                </a:endParaRPr>
              </a:p>
              <a:p>
                <a:r>
                  <a:rPr lang="en-GB" dirty="0" smtClean="0">
                    <a:solidFill>
                      <a:srgbClr val="252525"/>
                    </a:solidFill>
                    <a:latin typeface="+mj-lt"/>
                  </a:rPr>
                  <a:t>A </a:t>
                </a:r>
                <a:r>
                  <a:rPr lang="en-GB" dirty="0">
                    <a:solidFill>
                      <a:srgbClr val="252525"/>
                    </a:solidFill>
                    <a:latin typeface="+mj-lt"/>
                  </a:rPr>
                  <a:t>conservative estimate would be that there may be over 50 technologies and at least 300 companies making pressure sensors worldwide</a:t>
                </a:r>
                <a:r>
                  <a:rPr lang="en-GB" dirty="0" smtClean="0">
                    <a:solidFill>
                      <a:srgbClr val="252525"/>
                    </a:solidFill>
                    <a:latin typeface="+mj-lt"/>
                  </a:rPr>
                  <a:t>. </a:t>
                </a:r>
              </a:p>
            </p:txBody>
          </p:sp>
          <p:pic>
            <p:nvPicPr>
              <p:cNvPr id="5" name="Afbeelding 4"/>
              <p:cNvPicPr>
                <a:picLocks noChangeAspect="1"/>
              </p:cNvPicPr>
              <p:nvPr/>
            </p:nvPicPr>
            <p:blipFill>
              <a:blip r:embed="rId2"/>
              <a:stretch>
                <a:fillRect/>
              </a:stretch>
            </p:blipFill>
            <p:spPr>
              <a:xfrm>
                <a:off x="7573582" y="3257215"/>
                <a:ext cx="3560084" cy="2136051"/>
              </a:xfrm>
              <a:prstGeom prst="rect">
                <a:avLst/>
              </a:prstGeom>
            </p:spPr>
          </p:pic>
        </p:grpSp>
        <p:sp>
          <p:nvSpPr>
            <p:cNvPr id="7" name="Tekstvak 6"/>
            <p:cNvSpPr txBox="1"/>
            <p:nvPr/>
          </p:nvSpPr>
          <p:spPr>
            <a:xfrm>
              <a:off x="7573582" y="5540940"/>
              <a:ext cx="3596218" cy="369332"/>
            </a:xfrm>
            <a:prstGeom prst="rect">
              <a:avLst/>
            </a:prstGeom>
            <a:noFill/>
          </p:spPr>
          <p:txBody>
            <a:bodyPr wrap="square" rtlCol="0">
              <a:spAutoFit/>
            </a:bodyPr>
            <a:lstStyle/>
            <a:p>
              <a:r>
                <a:rPr lang="en-US" dirty="0" smtClean="0">
                  <a:latin typeface="+mj-lt"/>
                </a:rPr>
                <a:t>miniature fiber optic pressure sensor </a:t>
              </a:r>
              <a:endParaRPr lang="en-US" dirty="0">
                <a:latin typeface="+mj-lt"/>
              </a:endParaRPr>
            </a:p>
          </p:txBody>
        </p:sp>
      </p:grpSp>
      <p:sp>
        <p:nvSpPr>
          <p:cNvPr id="12" name="Tekstvak 11"/>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355133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1101090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Pressure Transducers: applications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10033000" y="6443133"/>
            <a:ext cx="2147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Transducers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3" name="Rechthoek 2"/>
          <p:cNvSpPr/>
          <p:nvPr/>
        </p:nvSpPr>
        <p:spPr>
          <a:xfrm>
            <a:off x="467704" y="1407060"/>
            <a:ext cx="11019446" cy="646331"/>
          </a:xfrm>
          <a:prstGeom prst="rect">
            <a:avLst/>
          </a:prstGeom>
        </p:spPr>
        <p:txBody>
          <a:bodyPr wrap="square">
            <a:spAutoFit/>
          </a:bodyPr>
          <a:lstStyle/>
          <a:p>
            <a:pPr algn="ctr"/>
            <a:r>
              <a:rPr lang="en-GB" dirty="0">
                <a:solidFill>
                  <a:srgbClr val="252525"/>
                </a:solidFill>
                <a:latin typeface="+mj-lt"/>
              </a:rPr>
              <a:t>Pressure sensors are used for control and monitoring in thousands of everyday applications. Pressure sensors can also be used to indirectly measure other variables such as fluid/gas flow, speed, water level, and altitude. </a:t>
            </a:r>
          </a:p>
        </p:txBody>
      </p:sp>
      <p:grpSp>
        <p:nvGrpSpPr>
          <p:cNvPr id="4" name="Groep 3"/>
          <p:cNvGrpSpPr/>
          <p:nvPr/>
        </p:nvGrpSpPr>
        <p:grpSpPr>
          <a:xfrm>
            <a:off x="423570" y="2370632"/>
            <a:ext cx="10978834" cy="3732060"/>
            <a:chOff x="423570" y="2370632"/>
            <a:chExt cx="10978834" cy="3732060"/>
          </a:xfrm>
        </p:grpSpPr>
        <p:sp>
          <p:nvSpPr>
            <p:cNvPr id="12" name="Rechthoek 11"/>
            <p:cNvSpPr/>
            <p:nvPr/>
          </p:nvSpPr>
          <p:spPr>
            <a:xfrm>
              <a:off x="423570" y="2370632"/>
              <a:ext cx="8584964" cy="1477328"/>
            </a:xfrm>
            <a:prstGeom prst="rect">
              <a:avLst/>
            </a:prstGeom>
          </p:spPr>
          <p:txBody>
            <a:bodyPr wrap="square">
              <a:spAutoFit/>
            </a:bodyPr>
            <a:lstStyle/>
            <a:p>
              <a:r>
                <a:rPr lang="en-US" dirty="0" smtClean="0">
                  <a:latin typeface="+mj-lt"/>
                </a:rPr>
                <a:t>Examples of Medical Applications:  </a:t>
              </a:r>
            </a:p>
            <a:p>
              <a:pPr marL="742950" lvl="1" indent="-285750">
                <a:buFont typeface="Arial" panose="020B0604020202020204" pitchFamily="34" charset="0"/>
                <a:buChar char="•"/>
              </a:pPr>
              <a:r>
                <a:rPr lang="en-US" dirty="0" smtClean="0">
                  <a:latin typeface="+mj-lt"/>
                </a:rPr>
                <a:t>Invasive </a:t>
              </a:r>
              <a:r>
                <a:rPr lang="en-US" dirty="0">
                  <a:latin typeface="+mj-lt"/>
                </a:rPr>
                <a:t>and non-invasive </a:t>
              </a:r>
              <a:r>
                <a:rPr lang="en-US" dirty="0" smtClean="0">
                  <a:latin typeface="+mj-lt"/>
                </a:rPr>
                <a:t>blood pressure </a:t>
              </a:r>
              <a:r>
                <a:rPr lang="en-US" dirty="0">
                  <a:latin typeface="+mj-lt"/>
                </a:rPr>
                <a:t>monitors, </a:t>
              </a:r>
              <a:endParaRPr lang="en-US" dirty="0" smtClean="0">
                <a:latin typeface="+mj-lt"/>
              </a:endParaRPr>
            </a:p>
            <a:p>
              <a:pPr marL="742950" lvl="1" indent="-285750">
                <a:buFont typeface="Arial" panose="020B0604020202020204" pitchFamily="34" charset="0"/>
                <a:buChar char="•"/>
              </a:pPr>
              <a:r>
                <a:rPr lang="en-US" dirty="0" smtClean="0">
                  <a:latin typeface="+mj-lt"/>
                </a:rPr>
                <a:t>fetal heart rate monitors</a:t>
              </a:r>
            </a:p>
            <a:p>
              <a:pPr marL="742950" lvl="1" indent="-285750">
                <a:buFont typeface="Arial" panose="020B0604020202020204" pitchFamily="34" charset="0"/>
                <a:buChar char="•"/>
              </a:pPr>
              <a:r>
                <a:rPr lang="en-US" dirty="0" smtClean="0">
                  <a:latin typeface="+mj-lt"/>
                </a:rPr>
                <a:t>Sleep apnea</a:t>
              </a:r>
            </a:p>
            <a:p>
              <a:pPr marL="742950" lvl="1" indent="-285750">
                <a:buFont typeface="Arial" panose="020B0604020202020204" pitchFamily="34" charset="0"/>
                <a:buChar char="•"/>
              </a:pPr>
              <a:r>
                <a:rPr lang="en-US" dirty="0" smtClean="0">
                  <a:latin typeface="+mj-lt"/>
                </a:rPr>
                <a:t>Flow meters (in ventilators</a:t>
              </a:r>
              <a:r>
                <a:rPr lang="en-US" dirty="0">
                  <a:latin typeface="+mj-lt"/>
                </a:rPr>
                <a:t>)</a:t>
              </a:r>
            </a:p>
          </p:txBody>
        </p:sp>
        <p:pic>
          <p:nvPicPr>
            <p:cNvPr id="8" name="Afbeelding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92521" y="3806391"/>
              <a:ext cx="3138417" cy="2254732"/>
            </a:xfrm>
            <a:prstGeom prst="rect">
              <a:avLst/>
            </a:prstGeom>
          </p:spPr>
        </p:pic>
        <p:pic>
          <p:nvPicPr>
            <p:cNvPr id="9" name="Afbeelding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250" y="3884334"/>
              <a:ext cx="3401483" cy="2218358"/>
            </a:xfrm>
            <a:prstGeom prst="rect">
              <a:avLst/>
            </a:prstGeom>
          </p:spPr>
        </p:pic>
        <p:pic>
          <p:nvPicPr>
            <p:cNvPr id="10" name="Afbeelding 9"/>
            <p:cNvPicPr>
              <a:picLocks noChangeAspect="1"/>
            </p:cNvPicPr>
            <p:nvPr/>
          </p:nvPicPr>
          <p:blipFill>
            <a:blip r:embed="rId4"/>
            <a:stretch>
              <a:fillRect/>
            </a:stretch>
          </p:blipFill>
          <p:spPr>
            <a:xfrm>
              <a:off x="8082659" y="3842725"/>
              <a:ext cx="3319745" cy="2213163"/>
            </a:xfrm>
            <a:prstGeom prst="rect">
              <a:avLst/>
            </a:prstGeom>
          </p:spPr>
        </p:pic>
      </p:grpSp>
      <p:sp>
        <p:nvSpPr>
          <p:cNvPr id="13" name="Tekstvak 12"/>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101601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1101090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Thermo-Couples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10033000" y="6443133"/>
            <a:ext cx="2147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Transducers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7" name="Rechthoek 6"/>
          <p:cNvSpPr/>
          <p:nvPr/>
        </p:nvSpPr>
        <p:spPr>
          <a:xfrm>
            <a:off x="3127734" y="1538507"/>
            <a:ext cx="7687733" cy="646331"/>
          </a:xfrm>
          <a:prstGeom prst="rect">
            <a:avLst/>
          </a:prstGeom>
        </p:spPr>
        <p:txBody>
          <a:bodyPr wrap="square">
            <a:spAutoFit/>
          </a:bodyPr>
          <a:lstStyle/>
          <a:p>
            <a:r>
              <a:rPr lang="en-GB" dirty="0" smtClean="0">
                <a:solidFill>
                  <a:srgbClr val="252525"/>
                </a:solidFill>
                <a:latin typeface="+mj-lt"/>
              </a:rPr>
              <a:t>Any </a:t>
            </a:r>
            <a:r>
              <a:rPr lang="en-GB" dirty="0">
                <a:solidFill>
                  <a:srgbClr val="252525"/>
                </a:solidFill>
                <a:latin typeface="+mj-lt"/>
              </a:rPr>
              <a:t>conductor </a:t>
            </a:r>
            <a:r>
              <a:rPr lang="en-GB" dirty="0" smtClean="0">
                <a:solidFill>
                  <a:srgbClr val="252525"/>
                </a:solidFill>
                <a:latin typeface="+mj-lt"/>
              </a:rPr>
              <a:t>that is </a:t>
            </a:r>
            <a:r>
              <a:rPr lang="en-GB" dirty="0">
                <a:solidFill>
                  <a:srgbClr val="252525"/>
                </a:solidFill>
                <a:latin typeface="+mj-lt"/>
              </a:rPr>
              <a:t>subjected to a thermal gradient</a:t>
            </a:r>
            <a:r>
              <a:rPr lang="en-GB" dirty="0" smtClean="0">
                <a:solidFill>
                  <a:srgbClr val="252525"/>
                </a:solidFill>
                <a:latin typeface="+mj-lt"/>
              </a:rPr>
              <a:t>, </a:t>
            </a:r>
            <a:r>
              <a:rPr lang="en-GB" dirty="0">
                <a:solidFill>
                  <a:srgbClr val="252525"/>
                </a:solidFill>
                <a:latin typeface="+mj-lt"/>
              </a:rPr>
              <a:t>will generate a </a:t>
            </a:r>
            <a:r>
              <a:rPr lang="en-GB" dirty="0" smtClean="0">
                <a:solidFill>
                  <a:srgbClr val="252525"/>
                </a:solidFill>
                <a:latin typeface="+mj-lt"/>
              </a:rPr>
              <a:t>voltage. This voltage depends on the material properties of the conductor.  </a:t>
            </a:r>
            <a:endParaRPr lang="en-US" dirty="0">
              <a:solidFill>
                <a:srgbClr val="252525"/>
              </a:solidFill>
              <a:latin typeface="+mj-lt"/>
            </a:endParaRPr>
          </a:p>
        </p:txBody>
      </p:sp>
      <p:sp>
        <p:nvSpPr>
          <p:cNvPr id="12" name="Tekstvak 11"/>
          <p:cNvSpPr txBox="1"/>
          <p:nvPr/>
        </p:nvSpPr>
        <p:spPr>
          <a:xfrm>
            <a:off x="332239" y="1538507"/>
            <a:ext cx="2207762" cy="646331"/>
          </a:xfrm>
          <a:prstGeom prst="rect">
            <a:avLst/>
          </a:prstGeom>
          <a:noFill/>
        </p:spPr>
        <p:txBody>
          <a:bodyPr wrap="square" rtlCol="0">
            <a:spAutoFit/>
          </a:bodyPr>
          <a:lstStyle/>
          <a:p>
            <a:r>
              <a:rPr lang="en-GB" b="1" dirty="0" smtClean="0">
                <a:latin typeface="+mj-lt"/>
              </a:rPr>
              <a:t>What is the thermo-electric effect?</a:t>
            </a:r>
          </a:p>
        </p:txBody>
      </p:sp>
      <p:grpSp>
        <p:nvGrpSpPr>
          <p:cNvPr id="16" name="Groep 15"/>
          <p:cNvGrpSpPr/>
          <p:nvPr/>
        </p:nvGrpSpPr>
        <p:grpSpPr>
          <a:xfrm>
            <a:off x="3127734" y="2497065"/>
            <a:ext cx="8752015" cy="3758006"/>
            <a:chOff x="3127734" y="2497065"/>
            <a:chExt cx="8752015" cy="3758006"/>
          </a:xfrm>
        </p:grpSpPr>
        <p:sp>
          <p:nvSpPr>
            <p:cNvPr id="3" name="Rechthoek 2"/>
            <p:cNvSpPr/>
            <p:nvPr/>
          </p:nvSpPr>
          <p:spPr>
            <a:xfrm>
              <a:off x="3127734" y="2497065"/>
              <a:ext cx="8752015" cy="1200329"/>
            </a:xfrm>
            <a:prstGeom prst="rect">
              <a:avLst/>
            </a:prstGeom>
          </p:spPr>
          <p:txBody>
            <a:bodyPr wrap="square">
              <a:spAutoFit/>
            </a:bodyPr>
            <a:lstStyle/>
            <a:p>
              <a:r>
                <a:rPr lang="en-GB" dirty="0" smtClean="0">
                  <a:solidFill>
                    <a:srgbClr val="252525"/>
                  </a:solidFill>
                  <a:latin typeface="+mj-lt"/>
                </a:rPr>
                <a:t>In a</a:t>
              </a:r>
              <a:r>
                <a:rPr lang="en-GB" dirty="0">
                  <a:solidFill>
                    <a:srgbClr val="252525"/>
                  </a:solidFill>
                  <a:latin typeface="+mj-lt"/>
                </a:rPr>
                <a:t> </a:t>
              </a:r>
              <a:r>
                <a:rPr lang="en-GB" dirty="0" smtClean="0">
                  <a:solidFill>
                    <a:srgbClr val="252525"/>
                  </a:solidFill>
                  <a:latin typeface="+mj-lt"/>
                </a:rPr>
                <a:t>thermocouple, the thermo-electric effect is used to build </a:t>
              </a:r>
              <a:r>
                <a:rPr lang="en-GB" dirty="0">
                  <a:solidFill>
                    <a:srgbClr val="252525"/>
                  </a:solidFill>
                  <a:latin typeface="+mj-lt"/>
                </a:rPr>
                <a:t>a </a:t>
              </a:r>
              <a:r>
                <a:rPr lang="en-GB" b="1" dirty="0">
                  <a:solidFill>
                    <a:srgbClr val="7030A0"/>
                  </a:solidFill>
                  <a:latin typeface="+mj-lt"/>
                </a:rPr>
                <a:t>temperature-measuring </a:t>
              </a:r>
              <a:r>
                <a:rPr lang="en-GB" b="1" dirty="0" smtClean="0">
                  <a:solidFill>
                    <a:srgbClr val="7030A0"/>
                  </a:solidFill>
                  <a:latin typeface="+mj-lt"/>
                </a:rPr>
                <a:t>device</a:t>
              </a:r>
              <a:r>
                <a:rPr lang="en-GB" dirty="0" smtClean="0">
                  <a:solidFill>
                    <a:srgbClr val="252525"/>
                  </a:solidFill>
                  <a:latin typeface="+mj-lt"/>
                </a:rPr>
                <a:t>. It consists </a:t>
              </a:r>
              <a:r>
                <a:rPr lang="en-GB" dirty="0">
                  <a:solidFill>
                    <a:srgbClr val="252525"/>
                  </a:solidFill>
                  <a:latin typeface="+mj-lt"/>
                </a:rPr>
                <a:t>of two dissimilar conductors that contact each other at one or more spots, where a temperature differential is experienced by the different conductors (or </a:t>
              </a:r>
              <a:r>
                <a:rPr lang="en-GB" dirty="0" smtClean="0">
                  <a:solidFill>
                    <a:srgbClr val="252525"/>
                  </a:solidFill>
                  <a:latin typeface="+mj-lt"/>
                </a:rPr>
                <a:t>semi-conductors</a:t>
              </a:r>
              <a:r>
                <a:rPr lang="en-GB" dirty="0">
                  <a:solidFill>
                    <a:srgbClr val="252525"/>
                  </a:solidFill>
                  <a:latin typeface="+mj-lt"/>
                </a:rPr>
                <a:t>). </a:t>
              </a:r>
              <a:endParaRPr lang="en-GB" dirty="0" smtClean="0">
                <a:solidFill>
                  <a:srgbClr val="252525"/>
                </a:solidFill>
                <a:latin typeface="+mj-lt"/>
              </a:endParaRPr>
            </a:p>
          </p:txBody>
        </p:sp>
        <p:sp>
          <p:nvSpPr>
            <p:cNvPr id="4" name="Rechthoek 3"/>
            <p:cNvSpPr/>
            <p:nvPr/>
          </p:nvSpPr>
          <p:spPr>
            <a:xfrm>
              <a:off x="3127734" y="4943788"/>
              <a:ext cx="4013044" cy="1200329"/>
            </a:xfrm>
            <a:prstGeom prst="rect">
              <a:avLst/>
            </a:prstGeom>
          </p:spPr>
          <p:txBody>
            <a:bodyPr wrap="square">
              <a:spAutoFit/>
            </a:bodyPr>
            <a:lstStyle/>
            <a:p>
              <a:pPr lvl="0"/>
              <a:r>
                <a:rPr lang="en-GB" dirty="0">
                  <a:solidFill>
                    <a:srgbClr val="252525"/>
                  </a:solidFill>
                  <a:latin typeface="Calibri Light" panose="020F0302020204030204"/>
                </a:rPr>
                <a:t>The main limitation with thermocouples is </a:t>
              </a:r>
              <a:r>
                <a:rPr lang="en-GB" dirty="0" smtClean="0">
                  <a:solidFill>
                    <a:srgbClr val="252525"/>
                  </a:solidFill>
                  <a:latin typeface="Calibri Light" panose="020F0302020204030204"/>
                </a:rPr>
                <a:t>their limited accuracy</a:t>
              </a:r>
              <a:r>
                <a:rPr lang="en-GB" dirty="0">
                  <a:solidFill>
                    <a:srgbClr val="252525"/>
                  </a:solidFill>
                  <a:latin typeface="Calibri Light" panose="020F0302020204030204"/>
                </a:rPr>
                <a:t>; system errors of less than one degree Celsius (°C) </a:t>
              </a:r>
              <a:r>
                <a:rPr lang="en-GB" dirty="0" smtClean="0">
                  <a:solidFill>
                    <a:srgbClr val="252525"/>
                  </a:solidFill>
                  <a:latin typeface="Calibri Light" panose="020F0302020204030204"/>
                </a:rPr>
                <a:t>are difficult </a:t>
              </a:r>
              <a:r>
                <a:rPr lang="en-GB" dirty="0">
                  <a:solidFill>
                    <a:srgbClr val="252525"/>
                  </a:solidFill>
                  <a:latin typeface="Calibri Light" panose="020F0302020204030204"/>
                </a:rPr>
                <a:t>to achieve</a:t>
              </a:r>
              <a:r>
                <a:rPr lang="en-GB" dirty="0" smtClean="0">
                  <a:solidFill>
                    <a:srgbClr val="252525"/>
                  </a:solidFill>
                  <a:latin typeface="Calibri Light" panose="020F0302020204030204"/>
                </a:rPr>
                <a:t>.</a:t>
              </a:r>
              <a:endParaRPr lang="en-GB" dirty="0">
                <a:solidFill>
                  <a:srgbClr val="252525"/>
                </a:solidFill>
                <a:latin typeface="Calibri Light" panose="020F0302020204030204"/>
              </a:endParaRPr>
            </a:p>
          </p:txBody>
        </p:sp>
        <p:sp>
          <p:nvSpPr>
            <p:cNvPr id="5" name="Rechthoek 4"/>
            <p:cNvSpPr/>
            <p:nvPr/>
          </p:nvSpPr>
          <p:spPr>
            <a:xfrm>
              <a:off x="3127734" y="3718488"/>
              <a:ext cx="4181278" cy="1200329"/>
            </a:xfrm>
            <a:prstGeom prst="rect">
              <a:avLst/>
            </a:prstGeom>
          </p:spPr>
          <p:txBody>
            <a:bodyPr wrap="square">
              <a:spAutoFit/>
            </a:bodyPr>
            <a:lstStyle/>
            <a:p>
              <a:r>
                <a:rPr lang="en-GB" dirty="0">
                  <a:solidFill>
                    <a:srgbClr val="252525"/>
                  </a:solidFill>
                  <a:latin typeface="Calibri Light" panose="020F0302020204030204"/>
                </a:rPr>
                <a:t>In contrast to most other methods of temperature measurement, thermocouples are self powered and require no external form of excitation. </a:t>
              </a:r>
              <a:endParaRPr lang="en-US" dirty="0"/>
            </a:p>
          </p:txBody>
        </p:sp>
        <p:pic>
          <p:nvPicPr>
            <p:cNvPr id="8" name="Afbeelding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339667" y="3439263"/>
              <a:ext cx="3540082" cy="2815808"/>
            </a:xfrm>
            <a:prstGeom prst="rect">
              <a:avLst/>
            </a:prstGeom>
          </p:spPr>
        </p:pic>
      </p:grpSp>
      <p:grpSp>
        <p:nvGrpSpPr>
          <p:cNvPr id="10" name="Groep 9"/>
          <p:cNvGrpSpPr/>
          <p:nvPr/>
        </p:nvGrpSpPr>
        <p:grpSpPr>
          <a:xfrm>
            <a:off x="216054" y="2550694"/>
            <a:ext cx="2911680" cy="2212753"/>
            <a:chOff x="216054" y="2550694"/>
            <a:chExt cx="2911680" cy="2212753"/>
          </a:xfrm>
        </p:grpSpPr>
        <p:sp>
          <p:nvSpPr>
            <p:cNvPr id="13" name="Tekstvak 12"/>
            <p:cNvSpPr txBox="1"/>
            <p:nvPr/>
          </p:nvSpPr>
          <p:spPr>
            <a:xfrm>
              <a:off x="367751" y="2550694"/>
              <a:ext cx="1697260" cy="646331"/>
            </a:xfrm>
            <a:prstGeom prst="rect">
              <a:avLst/>
            </a:prstGeom>
            <a:noFill/>
          </p:spPr>
          <p:txBody>
            <a:bodyPr wrap="none" rtlCol="0">
              <a:spAutoFit/>
            </a:bodyPr>
            <a:lstStyle/>
            <a:p>
              <a:r>
                <a:rPr lang="en-GB" b="1" dirty="0" smtClean="0">
                  <a:latin typeface="+mj-lt"/>
                </a:rPr>
                <a:t>What is a </a:t>
              </a:r>
            </a:p>
            <a:p>
              <a:r>
                <a:rPr lang="en-GB" b="1" dirty="0" smtClean="0">
                  <a:latin typeface="+mj-lt"/>
                </a:rPr>
                <a:t>thermo-couple?</a:t>
              </a:r>
            </a:p>
          </p:txBody>
        </p:sp>
        <p:pic>
          <p:nvPicPr>
            <p:cNvPr id="9" name="Afbeelding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054" y="3670586"/>
              <a:ext cx="2911680" cy="1092861"/>
            </a:xfrm>
            <a:prstGeom prst="rect">
              <a:avLst/>
            </a:prstGeom>
          </p:spPr>
        </p:pic>
      </p:grp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350504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1101090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Thermo-Couples: applications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10033000" y="6443133"/>
            <a:ext cx="2147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Transducers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5" name="Rechthoek 4"/>
          <p:cNvSpPr/>
          <p:nvPr/>
        </p:nvSpPr>
        <p:spPr>
          <a:xfrm>
            <a:off x="364067" y="1481974"/>
            <a:ext cx="11038337" cy="1754326"/>
          </a:xfrm>
          <a:prstGeom prst="rect">
            <a:avLst/>
          </a:prstGeom>
        </p:spPr>
        <p:txBody>
          <a:bodyPr wrap="square">
            <a:spAutoFit/>
          </a:bodyPr>
          <a:lstStyle/>
          <a:p>
            <a:r>
              <a:rPr lang="en-GB" dirty="0">
                <a:solidFill>
                  <a:srgbClr val="252525"/>
                </a:solidFill>
                <a:latin typeface="+mj-lt"/>
              </a:rPr>
              <a:t>Thermocouples are suitable for measuring over a large temperature range, from −270 up to 3000 °C </a:t>
            </a:r>
            <a:r>
              <a:rPr lang="en-GB" dirty="0" smtClean="0">
                <a:solidFill>
                  <a:srgbClr val="252525"/>
                </a:solidFill>
                <a:latin typeface="+mj-lt"/>
              </a:rPr>
              <a:t>Applications </a:t>
            </a:r>
            <a:r>
              <a:rPr lang="en-GB" dirty="0">
                <a:solidFill>
                  <a:srgbClr val="252525"/>
                </a:solidFill>
                <a:latin typeface="+mj-lt"/>
              </a:rPr>
              <a:t>include temperature measurement for kilns, gas turbine exhaust, diesel engines, other industrial processes and fog machines. </a:t>
            </a:r>
            <a:endParaRPr lang="en-GB" dirty="0" smtClean="0">
              <a:solidFill>
                <a:srgbClr val="252525"/>
              </a:solidFill>
              <a:latin typeface="+mj-lt"/>
            </a:endParaRPr>
          </a:p>
          <a:p>
            <a:r>
              <a:rPr lang="en-GB" dirty="0" smtClean="0">
                <a:solidFill>
                  <a:srgbClr val="252525"/>
                </a:solidFill>
                <a:latin typeface="+mj-lt"/>
              </a:rPr>
              <a:t>They </a:t>
            </a:r>
            <a:r>
              <a:rPr lang="en-GB" dirty="0">
                <a:solidFill>
                  <a:srgbClr val="252525"/>
                </a:solidFill>
                <a:latin typeface="+mj-lt"/>
              </a:rPr>
              <a:t>are less suitable for applications where smaller temperature differences need to be measured with high accuracy, for example the range 0–100 °C with 0.1 °C accuracy. For such applications thermistors, silicon bandgap temperature sensors and resistance thermometers are more suitable.</a:t>
            </a:r>
            <a:endParaRPr lang="en-US" dirty="0">
              <a:solidFill>
                <a:srgbClr val="252525"/>
              </a:solidFill>
              <a:latin typeface="+mj-lt"/>
            </a:endParaRPr>
          </a:p>
        </p:txBody>
      </p:sp>
      <p:grpSp>
        <p:nvGrpSpPr>
          <p:cNvPr id="9" name="Groep 8"/>
          <p:cNvGrpSpPr/>
          <p:nvPr/>
        </p:nvGrpSpPr>
        <p:grpSpPr>
          <a:xfrm>
            <a:off x="476250" y="3421814"/>
            <a:ext cx="11013454" cy="2474385"/>
            <a:chOff x="476250" y="3421814"/>
            <a:chExt cx="11013454" cy="2474385"/>
          </a:xfrm>
        </p:grpSpPr>
        <p:sp>
          <p:nvSpPr>
            <p:cNvPr id="10" name="Rechthoek 9"/>
            <p:cNvSpPr/>
            <p:nvPr/>
          </p:nvSpPr>
          <p:spPr>
            <a:xfrm>
              <a:off x="1281601" y="3421814"/>
              <a:ext cx="9203267" cy="646331"/>
            </a:xfrm>
            <a:prstGeom prst="rect">
              <a:avLst/>
            </a:prstGeom>
          </p:spPr>
          <p:txBody>
            <a:bodyPr wrap="square">
              <a:spAutoFit/>
            </a:bodyPr>
            <a:lstStyle/>
            <a:p>
              <a:pPr algn="ctr"/>
              <a:r>
                <a:rPr lang="en-GB" dirty="0" smtClean="0">
                  <a:solidFill>
                    <a:srgbClr val="252525"/>
                  </a:solidFill>
                  <a:latin typeface="+mj-lt"/>
                </a:rPr>
                <a:t>In medical applications body temperature is often an important parameter, </a:t>
              </a:r>
            </a:p>
            <a:p>
              <a:pPr algn="ctr"/>
              <a:r>
                <a:rPr lang="en-GB" dirty="0" smtClean="0">
                  <a:solidFill>
                    <a:srgbClr val="252525"/>
                  </a:solidFill>
                  <a:latin typeface="+mj-lt"/>
                </a:rPr>
                <a:t>e.g. hypo-</a:t>
              </a:r>
              <a:r>
                <a:rPr lang="en-GB" dirty="0" err="1" smtClean="0">
                  <a:solidFill>
                    <a:srgbClr val="252525"/>
                  </a:solidFill>
                  <a:latin typeface="+mj-lt"/>
                </a:rPr>
                <a:t>thermia</a:t>
              </a:r>
              <a:r>
                <a:rPr lang="en-GB" dirty="0" smtClean="0">
                  <a:solidFill>
                    <a:srgbClr val="252525"/>
                  </a:solidFill>
                  <a:latin typeface="+mj-lt"/>
                </a:rPr>
                <a:t> in anaesthesia and in shock, for incubators, in arthritis, …. </a:t>
              </a:r>
              <a:endParaRPr lang="en-GB" dirty="0">
                <a:solidFill>
                  <a:srgbClr val="252525"/>
                </a:solidFill>
                <a:latin typeface="+mj-lt"/>
              </a:endParaRPr>
            </a:p>
          </p:txBody>
        </p:sp>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6250" y="4263064"/>
              <a:ext cx="3494617" cy="1559848"/>
            </a:xfrm>
            <a:prstGeom prst="rect">
              <a:avLst/>
            </a:prstGeom>
          </p:spPr>
        </p:pic>
        <p:pic>
          <p:nvPicPr>
            <p:cNvPr id="4" name="Afbeelding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88354" y="4261021"/>
              <a:ext cx="1629857" cy="1629857"/>
            </a:xfrm>
            <a:prstGeom prst="rect">
              <a:avLst/>
            </a:prstGeom>
          </p:spPr>
        </p:pic>
        <p:pic>
          <p:nvPicPr>
            <p:cNvPr id="7" name="Afbeelding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95559" y="4268384"/>
              <a:ext cx="1664811" cy="1627815"/>
            </a:xfrm>
            <a:prstGeom prst="rect">
              <a:avLst/>
            </a:prstGeom>
          </p:spPr>
        </p:pic>
        <p:pic>
          <p:nvPicPr>
            <p:cNvPr id="8" name="Afbeelding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84669" y="4174206"/>
              <a:ext cx="2205035" cy="1716672"/>
            </a:xfrm>
            <a:prstGeom prst="rect">
              <a:avLst/>
            </a:prstGeom>
          </p:spPr>
        </p:pic>
      </p:grpSp>
      <p:sp>
        <p:nvSpPr>
          <p:cNvPr id="12" name="Tekstvak 11"/>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241866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1101090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Electrodes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10033000" y="6443133"/>
            <a:ext cx="2147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Transducers</a:t>
            </a:r>
            <a:endParaRPr lang="en-GB" sz="2000" dirty="0"/>
          </a:p>
        </p:txBody>
      </p:sp>
      <p:cxnSp>
        <p:nvCxnSpPr>
          <p:cNvPr id="11" name="Rechte verbindingslijn 10"/>
          <p:cNvCxnSpPr/>
          <p:nvPr/>
        </p:nvCxnSpPr>
        <p:spPr>
          <a:xfrm>
            <a:off x="467704" y="1284836"/>
            <a:ext cx="6280229" cy="10564"/>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kstvak 12"/>
          <p:cNvSpPr txBox="1"/>
          <p:nvPr/>
        </p:nvSpPr>
        <p:spPr>
          <a:xfrm>
            <a:off x="467704" y="1486962"/>
            <a:ext cx="2283963" cy="646331"/>
          </a:xfrm>
          <a:prstGeom prst="rect">
            <a:avLst/>
          </a:prstGeom>
          <a:noFill/>
        </p:spPr>
        <p:txBody>
          <a:bodyPr wrap="square" rtlCol="0">
            <a:spAutoFit/>
          </a:bodyPr>
          <a:lstStyle/>
          <a:p>
            <a:r>
              <a:rPr lang="en-GB" b="1" dirty="0" smtClean="0">
                <a:latin typeface="+mj-lt"/>
              </a:rPr>
              <a:t>Why is there electricity in the body? </a:t>
            </a:r>
          </a:p>
        </p:txBody>
      </p:sp>
      <p:grpSp>
        <p:nvGrpSpPr>
          <p:cNvPr id="3" name="Groep 2"/>
          <p:cNvGrpSpPr/>
          <p:nvPr/>
        </p:nvGrpSpPr>
        <p:grpSpPr>
          <a:xfrm>
            <a:off x="3472349" y="499405"/>
            <a:ext cx="8650736" cy="3316509"/>
            <a:chOff x="3472349" y="499405"/>
            <a:chExt cx="8650736" cy="3316509"/>
          </a:xfrm>
        </p:grpSpPr>
        <p:pic>
          <p:nvPicPr>
            <p:cNvPr id="7" name="Afbeelding 6"/>
            <p:cNvPicPr>
              <a:picLocks noChangeAspect="1"/>
            </p:cNvPicPr>
            <p:nvPr/>
          </p:nvPicPr>
          <p:blipFill>
            <a:blip r:embed="rId2"/>
            <a:stretch>
              <a:fillRect/>
            </a:stretch>
          </p:blipFill>
          <p:spPr>
            <a:xfrm>
              <a:off x="7018866" y="499405"/>
              <a:ext cx="5104219" cy="2938462"/>
            </a:xfrm>
            <a:prstGeom prst="rect">
              <a:avLst/>
            </a:prstGeom>
          </p:spPr>
        </p:pic>
        <p:sp>
          <p:nvSpPr>
            <p:cNvPr id="22" name="Rechthoek 21"/>
            <p:cNvSpPr/>
            <p:nvPr/>
          </p:nvSpPr>
          <p:spPr>
            <a:xfrm>
              <a:off x="3472349" y="1507590"/>
              <a:ext cx="3715851" cy="2308324"/>
            </a:xfrm>
            <a:prstGeom prst="rect">
              <a:avLst/>
            </a:prstGeom>
          </p:spPr>
          <p:txBody>
            <a:bodyPr wrap="square">
              <a:spAutoFit/>
            </a:bodyPr>
            <a:lstStyle/>
            <a:p>
              <a:pPr>
                <a:spcAft>
                  <a:spcPts val="0"/>
                </a:spcAft>
              </a:pPr>
              <a:r>
                <a:rPr lang="en-GB" dirty="0">
                  <a:solidFill>
                    <a:srgbClr val="000000"/>
                  </a:solidFill>
                  <a:latin typeface="Calibri Light" panose="020F0302020204030204"/>
                  <a:ea typeface="Calibri" panose="020F0502020204030204" pitchFamily="34" charset="0"/>
                  <a:cs typeface="Times New Roman" panose="02020603050405020304" pitchFamily="18" charset="0"/>
                </a:rPr>
                <a:t>Nerves </a:t>
              </a:r>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send electric signals </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throughout the </a:t>
              </a:r>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body to coordinate activities. Nerve (neuron) signals instruct muscles to contract, transport sense signals to the brain and signal a lot of data that we are not aware of. Also muscle activity is associated with electrical (biochemical) activity. </a:t>
              </a:r>
              <a:endParaRPr lang="en-ZA" dirty="0" smtClean="0">
                <a:latin typeface="+mj-lt"/>
                <a:ea typeface="Calibri" panose="020F0502020204030204" pitchFamily="34" charset="0"/>
                <a:cs typeface="Times New Roman" panose="02020603050405020304" pitchFamily="18" charset="0"/>
              </a:endParaRPr>
            </a:p>
          </p:txBody>
        </p:sp>
      </p:grpSp>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12" name="Tekstvak 11"/>
          <p:cNvSpPr txBox="1"/>
          <p:nvPr/>
        </p:nvSpPr>
        <p:spPr>
          <a:xfrm>
            <a:off x="484676" y="5368818"/>
            <a:ext cx="2283963" cy="646331"/>
          </a:xfrm>
          <a:prstGeom prst="rect">
            <a:avLst/>
          </a:prstGeom>
          <a:noFill/>
        </p:spPr>
        <p:txBody>
          <a:bodyPr wrap="square" rtlCol="0">
            <a:spAutoFit/>
          </a:bodyPr>
          <a:lstStyle/>
          <a:p>
            <a:r>
              <a:rPr lang="en-GB" b="1" dirty="0" smtClean="0">
                <a:latin typeface="+mj-lt"/>
              </a:rPr>
              <a:t>What is the use of electrodes? </a:t>
            </a:r>
          </a:p>
        </p:txBody>
      </p:sp>
      <p:sp>
        <p:nvSpPr>
          <p:cNvPr id="15" name="Rechthoek 14"/>
          <p:cNvSpPr/>
          <p:nvPr/>
        </p:nvSpPr>
        <p:spPr>
          <a:xfrm>
            <a:off x="3472349" y="4055714"/>
            <a:ext cx="8245518" cy="923330"/>
          </a:xfrm>
          <a:prstGeom prst="rect">
            <a:avLst/>
          </a:prstGeom>
        </p:spPr>
        <p:txBody>
          <a:bodyPr wrap="square">
            <a:spAutoFit/>
          </a:bodyPr>
          <a:lstStyle/>
          <a:p>
            <a:pPr>
              <a:spcAft>
                <a:spcPts val="0"/>
              </a:spcAft>
            </a:pPr>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Yes, we can measure electric signal directly into nerves or nerve bundles and muscle cells. We can measure integrated activity from many nerves and muscles at the outside of the body, e.g. from the brain (EEG), the heart (ECG) and other muscles (EMG). </a:t>
            </a:r>
            <a:endParaRPr lang="en-ZA" dirty="0" smtClean="0">
              <a:latin typeface="+mj-lt"/>
              <a:ea typeface="Calibri" panose="020F0502020204030204" pitchFamily="34" charset="0"/>
              <a:cs typeface="Times New Roman" panose="02020603050405020304" pitchFamily="18" charset="0"/>
            </a:endParaRPr>
          </a:p>
        </p:txBody>
      </p:sp>
      <p:sp>
        <p:nvSpPr>
          <p:cNvPr id="16" name="Tekstvak 15"/>
          <p:cNvSpPr txBox="1"/>
          <p:nvPr/>
        </p:nvSpPr>
        <p:spPr>
          <a:xfrm>
            <a:off x="484676" y="4037496"/>
            <a:ext cx="2283963" cy="646331"/>
          </a:xfrm>
          <a:prstGeom prst="rect">
            <a:avLst/>
          </a:prstGeom>
          <a:noFill/>
        </p:spPr>
        <p:txBody>
          <a:bodyPr wrap="square" rtlCol="0">
            <a:spAutoFit/>
          </a:bodyPr>
          <a:lstStyle/>
          <a:p>
            <a:r>
              <a:rPr lang="en-GB" b="1" dirty="0" smtClean="0">
                <a:latin typeface="+mj-lt"/>
              </a:rPr>
              <a:t>Can we measure this electricity?</a:t>
            </a:r>
          </a:p>
        </p:txBody>
      </p:sp>
      <p:sp>
        <p:nvSpPr>
          <p:cNvPr id="17" name="Rechthoek 16"/>
          <p:cNvSpPr/>
          <p:nvPr/>
        </p:nvSpPr>
        <p:spPr>
          <a:xfrm>
            <a:off x="3472348" y="5282352"/>
            <a:ext cx="7856051" cy="923330"/>
          </a:xfrm>
          <a:prstGeom prst="rect">
            <a:avLst/>
          </a:prstGeom>
        </p:spPr>
        <p:txBody>
          <a:bodyPr wrap="square">
            <a:spAutoFit/>
          </a:bodyPr>
          <a:lstStyle/>
          <a:p>
            <a:pPr>
              <a:spcAft>
                <a:spcPts val="0"/>
              </a:spcAft>
            </a:pPr>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Electrodes are electrical conductors which are positioned in the electro-magnetic field of the body. They register the electric signals of the body which can then be analysed and interpreted. </a:t>
            </a:r>
            <a:endParaRPr lang="en-ZA" dirty="0" smtClean="0">
              <a:latin typeface="+mj-lt"/>
              <a:ea typeface="Calibri" panose="020F0502020204030204" pitchFamily="34" charset="0"/>
              <a:cs typeface="Times New Roman" panose="02020603050405020304" pitchFamily="18" charset="0"/>
            </a:endParaRPr>
          </a:p>
        </p:txBody>
      </p:sp>
      <p:sp>
        <p:nvSpPr>
          <p:cNvPr id="18" name="Tekstvak 1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237314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Afbeelding 2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62643" y="1850629"/>
            <a:ext cx="1945014" cy="1055585"/>
          </a:xfrm>
          <a:prstGeom prst="rect">
            <a:avLst/>
          </a:prstGeom>
        </p:spPr>
      </p:pic>
      <p:sp>
        <p:nvSpPr>
          <p:cNvPr id="2" name="Titel 1"/>
          <p:cNvSpPr>
            <a:spLocks noGrp="1"/>
          </p:cNvSpPr>
          <p:nvPr>
            <p:ph type="title" idx="4294967295"/>
          </p:nvPr>
        </p:nvSpPr>
        <p:spPr>
          <a:xfrm>
            <a:off x="476250" y="440796"/>
            <a:ext cx="1101090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Electrode Types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10033000" y="6443133"/>
            <a:ext cx="2147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Transducers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5" name="Tekstvak 4"/>
          <p:cNvSpPr txBox="1"/>
          <p:nvPr/>
        </p:nvSpPr>
        <p:spPr>
          <a:xfrm>
            <a:off x="434556" y="1395973"/>
            <a:ext cx="4464050" cy="1754326"/>
          </a:xfrm>
          <a:prstGeom prst="rect">
            <a:avLst/>
          </a:prstGeom>
          <a:noFill/>
        </p:spPr>
        <p:txBody>
          <a:bodyPr wrap="square" rtlCol="0">
            <a:spAutoFit/>
          </a:bodyPr>
          <a:lstStyle/>
          <a:p>
            <a:r>
              <a:rPr lang="en-US" dirty="0" smtClean="0"/>
              <a:t>Metal Plate Electrodes</a:t>
            </a:r>
            <a:endParaRPr lang="en-US" dirty="0"/>
          </a:p>
          <a:p>
            <a:pPr marL="742950" lvl="1" indent="-285750">
              <a:buFont typeface="Arial" panose="020B0604020202020204" pitchFamily="34" charset="0"/>
              <a:buChar char="•"/>
            </a:pPr>
            <a:r>
              <a:rPr lang="en-US" dirty="0" smtClean="0">
                <a:latin typeface="+mj-lt"/>
              </a:rPr>
              <a:t>large surface electrodes for ECG</a:t>
            </a:r>
          </a:p>
          <a:p>
            <a:pPr marL="742950" lvl="1" indent="-285750">
              <a:buFont typeface="Arial" panose="020B0604020202020204" pitchFamily="34" charset="0"/>
              <a:buChar char="•"/>
            </a:pPr>
            <a:r>
              <a:rPr lang="en-US" dirty="0" smtClean="0">
                <a:latin typeface="+mj-lt"/>
              </a:rPr>
              <a:t>metal disk electrodes for EMG, EEG</a:t>
            </a:r>
          </a:p>
          <a:p>
            <a:pPr marL="1200150" lvl="2" indent="-285750">
              <a:buFont typeface="Arial" panose="020B0604020202020204" pitchFamily="34" charset="0"/>
              <a:buChar char="•"/>
            </a:pPr>
            <a:r>
              <a:rPr lang="en-US" dirty="0" smtClean="0">
                <a:latin typeface="+mj-lt"/>
              </a:rPr>
              <a:t>stainless steel with coating of platinum or gold</a:t>
            </a:r>
          </a:p>
          <a:p>
            <a:pPr marL="742950" lvl="1" indent="-285750">
              <a:buFont typeface="Arial" panose="020B0604020202020204" pitchFamily="34" charset="0"/>
              <a:buChar char="•"/>
            </a:pPr>
            <a:r>
              <a:rPr lang="en-US" dirty="0" smtClean="0">
                <a:latin typeface="+mj-lt"/>
              </a:rPr>
              <a:t>Disposable foam pad (cheap!) for ECG </a:t>
            </a:r>
            <a:endParaRPr lang="en-US" dirty="0">
              <a:latin typeface="+mj-lt"/>
            </a:endParaRPr>
          </a:p>
        </p:txBody>
      </p:sp>
      <p:grpSp>
        <p:nvGrpSpPr>
          <p:cNvPr id="3" name="Groep 2"/>
          <p:cNvGrpSpPr/>
          <p:nvPr/>
        </p:nvGrpSpPr>
        <p:grpSpPr>
          <a:xfrm>
            <a:off x="391582" y="2813630"/>
            <a:ext cx="10087471" cy="2316438"/>
            <a:chOff x="391582" y="2813630"/>
            <a:chExt cx="10087471" cy="2316438"/>
          </a:xfrm>
        </p:grpSpPr>
        <p:pic>
          <p:nvPicPr>
            <p:cNvPr id="21" name="Afbeelding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36728" y="2813630"/>
              <a:ext cx="2642325" cy="2316438"/>
            </a:xfrm>
            <a:prstGeom prst="rect">
              <a:avLst/>
            </a:prstGeom>
          </p:spPr>
        </p:pic>
        <p:sp>
          <p:nvSpPr>
            <p:cNvPr id="12" name="Tekstvak 11"/>
            <p:cNvSpPr txBox="1"/>
            <p:nvPr/>
          </p:nvSpPr>
          <p:spPr>
            <a:xfrm>
              <a:off x="391582" y="3457963"/>
              <a:ext cx="4823883" cy="646331"/>
            </a:xfrm>
            <a:prstGeom prst="rect">
              <a:avLst/>
            </a:prstGeom>
            <a:noFill/>
          </p:spPr>
          <p:txBody>
            <a:bodyPr wrap="square" rtlCol="0">
              <a:spAutoFit/>
            </a:bodyPr>
            <a:lstStyle/>
            <a:p>
              <a:r>
                <a:rPr lang="en-US" dirty="0" smtClean="0"/>
                <a:t>Suction Electrodes</a:t>
              </a:r>
              <a:endParaRPr lang="en-US" dirty="0"/>
            </a:p>
            <a:p>
              <a:pPr marL="742950" lvl="1" indent="-285750">
                <a:buFont typeface="Arial" panose="020B0604020202020204" pitchFamily="34" charset="0"/>
                <a:buChar char="•"/>
              </a:pPr>
              <a:r>
                <a:rPr lang="en-US" dirty="0" smtClean="0">
                  <a:latin typeface="+mj-lt"/>
                </a:rPr>
                <a:t>no adhesives. For ECG (short term only) </a:t>
              </a:r>
            </a:p>
          </p:txBody>
        </p:sp>
      </p:grpSp>
      <p:pic>
        <p:nvPicPr>
          <p:cNvPr id="8" name="Afbeelding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05893" y="1289782"/>
            <a:ext cx="2499034" cy="1282274"/>
          </a:xfrm>
          <a:prstGeom prst="rect">
            <a:avLst/>
          </a:prstGeom>
        </p:spPr>
      </p:pic>
      <p:sp>
        <p:nvSpPr>
          <p:cNvPr id="17" name="Tekstvak 16"/>
          <p:cNvSpPr txBox="1"/>
          <p:nvPr/>
        </p:nvSpPr>
        <p:spPr>
          <a:xfrm>
            <a:off x="9064561" y="1490807"/>
            <a:ext cx="1936877" cy="369332"/>
          </a:xfrm>
          <a:prstGeom prst="rect">
            <a:avLst/>
          </a:prstGeom>
          <a:noFill/>
        </p:spPr>
        <p:txBody>
          <a:bodyPr wrap="none" rtlCol="0">
            <a:spAutoFit/>
          </a:bodyPr>
          <a:lstStyle/>
          <a:p>
            <a:r>
              <a:rPr lang="en-US" dirty="0" smtClean="0"/>
              <a:t>application to limb</a:t>
            </a:r>
            <a:endParaRPr lang="en-US" dirty="0"/>
          </a:p>
        </p:txBody>
      </p:sp>
      <p:sp>
        <p:nvSpPr>
          <p:cNvPr id="19" name="Tekstvak 18"/>
          <p:cNvSpPr txBox="1"/>
          <p:nvPr/>
        </p:nvSpPr>
        <p:spPr>
          <a:xfrm>
            <a:off x="8765724" y="2290233"/>
            <a:ext cx="2929905" cy="369332"/>
          </a:xfrm>
          <a:prstGeom prst="rect">
            <a:avLst/>
          </a:prstGeom>
          <a:noFill/>
        </p:spPr>
        <p:txBody>
          <a:bodyPr wrap="none" rtlCol="0">
            <a:spAutoFit/>
          </a:bodyPr>
          <a:lstStyle/>
          <a:p>
            <a:r>
              <a:rPr lang="en-US" dirty="0" smtClean="0"/>
              <a:t>application with surgical tape</a:t>
            </a:r>
            <a:endParaRPr lang="en-US" dirty="0"/>
          </a:p>
        </p:txBody>
      </p:sp>
      <p:grpSp>
        <p:nvGrpSpPr>
          <p:cNvPr id="4" name="Groep 3"/>
          <p:cNvGrpSpPr/>
          <p:nvPr/>
        </p:nvGrpSpPr>
        <p:grpSpPr>
          <a:xfrm>
            <a:off x="391582" y="4280944"/>
            <a:ext cx="7167911" cy="1574613"/>
            <a:chOff x="391582" y="4280944"/>
            <a:chExt cx="7167911" cy="1574613"/>
          </a:xfrm>
        </p:grpSpPr>
        <p:sp>
          <p:nvSpPr>
            <p:cNvPr id="15" name="Tekstvak 14"/>
            <p:cNvSpPr txBox="1"/>
            <p:nvPr/>
          </p:nvSpPr>
          <p:spPr>
            <a:xfrm>
              <a:off x="391582" y="4280944"/>
              <a:ext cx="4823883" cy="923330"/>
            </a:xfrm>
            <a:prstGeom prst="rect">
              <a:avLst/>
            </a:prstGeom>
            <a:noFill/>
          </p:spPr>
          <p:txBody>
            <a:bodyPr wrap="square" rtlCol="0">
              <a:spAutoFit/>
            </a:bodyPr>
            <a:lstStyle/>
            <a:p>
              <a:r>
                <a:rPr lang="en-US" dirty="0" smtClean="0"/>
                <a:t>Floating Electrodes</a:t>
              </a:r>
              <a:endParaRPr lang="en-US" dirty="0"/>
            </a:p>
            <a:p>
              <a:pPr marL="742950" lvl="1" indent="-285750">
                <a:buFont typeface="Arial" panose="020B0604020202020204" pitchFamily="34" charset="0"/>
                <a:buChar char="•"/>
              </a:pPr>
              <a:r>
                <a:rPr lang="en-US" dirty="0" smtClean="0">
                  <a:latin typeface="+mj-lt"/>
                </a:rPr>
                <a:t>recessed metal disk (swimming in gel)</a:t>
              </a:r>
            </a:p>
            <a:p>
              <a:pPr marL="742950" lvl="1" indent="-285750">
                <a:buFont typeface="Arial" panose="020B0604020202020204" pitchFamily="34" charset="0"/>
                <a:buChar char="•"/>
              </a:pPr>
              <a:r>
                <a:rPr lang="en-US" dirty="0" smtClean="0">
                  <a:latin typeface="+mj-lt"/>
                </a:rPr>
                <a:t>less sensitive to motion</a:t>
              </a:r>
            </a:p>
          </p:txBody>
        </p:sp>
        <p:pic>
          <p:nvPicPr>
            <p:cNvPr id="18" name="Afbeelding 1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301217" y="4504212"/>
              <a:ext cx="2258276" cy="1351345"/>
            </a:xfrm>
            <a:prstGeom prst="rect">
              <a:avLst/>
            </a:prstGeom>
          </p:spPr>
        </p:pic>
      </p:grpSp>
      <p:grpSp>
        <p:nvGrpSpPr>
          <p:cNvPr id="7" name="Groep 6"/>
          <p:cNvGrpSpPr/>
          <p:nvPr/>
        </p:nvGrpSpPr>
        <p:grpSpPr>
          <a:xfrm>
            <a:off x="391582" y="4555139"/>
            <a:ext cx="11687829" cy="1661044"/>
            <a:chOff x="391582" y="4555139"/>
            <a:chExt cx="11687829" cy="1661044"/>
          </a:xfrm>
        </p:grpSpPr>
        <p:sp>
          <p:nvSpPr>
            <p:cNvPr id="16" name="Tekstvak 15"/>
            <p:cNvSpPr txBox="1"/>
            <p:nvPr/>
          </p:nvSpPr>
          <p:spPr>
            <a:xfrm>
              <a:off x="391582" y="5292853"/>
              <a:ext cx="4823883" cy="923330"/>
            </a:xfrm>
            <a:prstGeom prst="rect">
              <a:avLst/>
            </a:prstGeom>
            <a:noFill/>
          </p:spPr>
          <p:txBody>
            <a:bodyPr wrap="square" rtlCol="0">
              <a:spAutoFit/>
            </a:bodyPr>
            <a:lstStyle/>
            <a:p>
              <a:r>
                <a:rPr lang="en-US" dirty="0" smtClean="0"/>
                <a:t>Flexible Electrodes </a:t>
              </a:r>
              <a:r>
                <a:rPr lang="en-US" dirty="0" smtClean="0">
                  <a:latin typeface="+mj-lt"/>
                </a:rPr>
                <a:t>(may fit better)</a:t>
              </a:r>
              <a:endParaRPr lang="en-US" dirty="0">
                <a:latin typeface="+mj-lt"/>
              </a:endParaRPr>
            </a:p>
            <a:p>
              <a:pPr marL="742950" lvl="1" indent="-285750">
                <a:buFont typeface="Arial" panose="020B0604020202020204" pitchFamily="34" charset="0"/>
                <a:buChar char="•"/>
              </a:pPr>
              <a:r>
                <a:rPr lang="en-US" dirty="0" smtClean="0">
                  <a:latin typeface="+mj-lt"/>
                </a:rPr>
                <a:t>polymer or nylon with silver deposits </a:t>
              </a:r>
            </a:p>
            <a:p>
              <a:pPr marL="742950" lvl="1" indent="-285750">
                <a:buFont typeface="Arial" panose="020B0604020202020204" pitchFamily="34" charset="0"/>
                <a:buChar char="•"/>
              </a:pPr>
              <a:r>
                <a:rPr lang="en-US" dirty="0" smtClean="0">
                  <a:latin typeface="+mj-lt"/>
                </a:rPr>
                <a:t>or carbon filled silicon rubber as thin film </a:t>
              </a:r>
            </a:p>
          </p:txBody>
        </p:sp>
        <p:pic>
          <p:nvPicPr>
            <p:cNvPr id="20" name="Afbeelding 1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727475" y="4555139"/>
              <a:ext cx="2351936" cy="1625040"/>
            </a:xfrm>
            <a:prstGeom prst="rect">
              <a:avLst/>
            </a:prstGeom>
          </p:spPr>
        </p:pic>
      </p:grpSp>
      <p:pic>
        <p:nvPicPr>
          <p:cNvPr id="23" name="Afbeelding 2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224014" y="2592993"/>
            <a:ext cx="1499036" cy="1429545"/>
          </a:xfrm>
          <a:prstGeom prst="rect">
            <a:avLst/>
          </a:prstGeom>
        </p:spPr>
      </p:pic>
      <p:sp>
        <p:nvSpPr>
          <p:cNvPr id="22" name="Tekstvak 21"/>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246092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391504" y="385769"/>
            <a:ext cx="1101090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Physiological Signals: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10016067" y="6443133"/>
            <a:ext cx="21640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Biological Signals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kstvak 12"/>
          <p:cNvSpPr txBox="1"/>
          <p:nvPr/>
        </p:nvSpPr>
        <p:spPr>
          <a:xfrm>
            <a:off x="467704" y="1486962"/>
            <a:ext cx="2506327" cy="400110"/>
          </a:xfrm>
          <a:prstGeom prst="rect">
            <a:avLst/>
          </a:prstGeom>
          <a:noFill/>
        </p:spPr>
        <p:txBody>
          <a:bodyPr wrap="none" rtlCol="0">
            <a:spAutoFit/>
          </a:bodyPr>
          <a:lstStyle/>
          <a:p>
            <a:r>
              <a:rPr lang="en-GB" sz="2000" b="1" dirty="0" smtClean="0">
                <a:latin typeface="+mj-lt"/>
              </a:rPr>
              <a:t>What is a Measurand?</a:t>
            </a:r>
          </a:p>
        </p:txBody>
      </p:sp>
      <p:sp>
        <p:nvSpPr>
          <p:cNvPr id="22" name="Rechthoek 21"/>
          <p:cNvSpPr/>
          <p:nvPr/>
        </p:nvSpPr>
        <p:spPr>
          <a:xfrm>
            <a:off x="3828474" y="1503896"/>
            <a:ext cx="7269631" cy="400110"/>
          </a:xfrm>
          <a:prstGeom prst="rect">
            <a:avLst/>
          </a:prstGeom>
        </p:spPr>
        <p:txBody>
          <a:bodyPr wrap="square">
            <a:spAutoFit/>
          </a:bodyPr>
          <a:lstStyle/>
          <a:p>
            <a:pPr>
              <a:spcAft>
                <a:spcPts val="0"/>
              </a:spcAft>
            </a:pPr>
            <a:r>
              <a:rPr lang="en-ZA" sz="2000" dirty="0" smtClean="0">
                <a:latin typeface="+mj-lt"/>
                <a:ea typeface="Calibri" panose="020F0502020204030204" pitchFamily="34" charset="0"/>
                <a:cs typeface="Times New Roman" panose="02020603050405020304" pitchFamily="18" charset="0"/>
              </a:rPr>
              <a:t>A measurand is a physiological event that you want to measure  ….</a:t>
            </a:r>
          </a:p>
        </p:txBody>
      </p:sp>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8" name="Tekstvak 7"/>
          <p:cNvSpPr txBox="1"/>
          <p:nvPr/>
        </p:nvSpPr>
        <p:spPr>
          <a:xfrm>
            <a:off x="467704" y="2269676"/>
            <a:ext cx="3205686" cy="400110"/>
          </a:xfrm>
          <a:prstGeom prst="rect">
            <a:avLst/>
          </a:prstGeom>
          <a:noFill/>
        </p:spPr>
        <p:txBody>
          <a:bodyPr wrap="none" rtlCol="0">
            <a:spAutoFit/>
          </a:bodyPr>
          <a:lstStyle/>
          <a:p>
            <a:r>
              <a:rPr lang="en-GB" sz="2000" b="1" dirty="0" smtClean="0">
                <a:latin typeface="+mj-lt"/>
              </a:rPr>
              <a:t>What Measurands are there?</a:t>
            </a:r>
          </a:p>
        </p:txBody>
      </p:sp>
      <p:sp>
        <p:nvSpPr>
          <p:cNvPr id="9" name="Rechthoek 8"/>
          <p:cNvSpPr/>
          <p:nvPr/>
        </p:nvSpPr>
        <p:spPr>
          <a:xfrm>
            <a:off x="3828475" y="2269676"/>
            <a:ext cx="7269631" cy="1015663"/>
          </a:xfrm>
          <a:prstGeom prst="rect">
            <a:avLst/>
          </a:prstGeom>
        </p:spPr>
        <p:txBody>
          <a:bodyPr wrap="square">
            <a:spAutoFit/>
          </a:bodyPr>
          <a:lstStyle/>
          <a:p>
            <a:pPr>
              <a:spcAft>
                <a:spcPts val="0"/>
              </a:spcAft>
            </a:pPr>
            <a:r>
              <a:rPr lang="en-ZA" sz="2000" dirty="0" smtClean="0">
                <a:latin typeface="+mj-lt"/>
                <a:ea typeface="Calibri" panose="020F0502020204030204" pitchFamily="34" charset="0"/>
                <a:cs typeface="Times New Roman" panose="02020603050405020304" pitchFamily="18" charset="0"/>
              </a:rPr>
              <a:t>Position, motion, velocity acceleration, force, pressure, volume, flow, heat, temperature, humidity, light intensity, sound level, chemical composition, electric current, electric voltage, etc. </a:t>
            </a:r>
          </a:p>
        </p:txBody>
      </p:sp>
      <p:sp>
        <p:nvSpPr>
          <p:cNvPr id="10" name="Tekstvak 9"/>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375949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1101090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Electrode-electrolyte interface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10033000" y="6443133"/>
            <a:ext cx="2147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Transducers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grpSp>
        <p:nvGrpSpPr>
          <p:cNvPr id="5" name="Groep 4"/>
          <p:cNvGrpSpPr/>
          <p:nvPr/>
        </p:nvGrpSpPr>
        <p:grpSpPr>
          <a:xfrm>
            <a:off x="476249" y="2535568"/>
            <a:ext cx="11333303" cy="3622689"/>
            <a:chOff x="476249" y="2535568"/>
            <a:chExt cx="11333303" cy="3622689"/>
          </a:xfrm>
        </p:grpSpPr>
        <p:pic>
          <p:nvPicPr>
            <p:cNvPr id="3" name="Afbeelding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33533" y="2535568"/>
              <a:ext cx="5976019" cy="3589952"/>
            </a:xfrm>
            <a:prstGeom prst="rect">
              <a:avLst/>
            </a:prstGeom>
          </p:spPr>
        </p:pic>
        <p:pic>
          <p:nvPicPr>
            <p:cNvPr id="4" name="Afbeelding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6249" y="2535568"/>
              <a:ext cx="4815417" cy="3622689"/>
            </a:xfrm>
            <a:prstGeom prst="rect">
              <a:avLst/>
            </a:prstGeom>
          </p:spPr>
        </p:pic>
      </p:grpSp>
      <p:sp>
        <p:nvSpPr>
          <p:cNvPr id="10" name="Rechthoek 9"/>
          <p:cNvSpPr/>
          <p:nvPr/>
        </p:nvSpPr>
        <p:spPr>
          <a:xfrm>
            <a:off x="366183" y="1471614"/>
            <a:ext cx="11120967" cy="923330"/>
          </a:xfrm>
          <a:prstGeom prst="rect">
            <a:avLst/>
          </a:prstGeom>
        </p:spPr>
        <p:txBody>
          <a:bodyPr wrap="square">
            <a:spAutoFit/>
          </a:bodyPr>
          <a:lstStyle/>
          <a:p>
            <a:r>
              <a:rPr lang="en-GB" dirty="0" smtClean="0">
                <a:latin typeface="+mj-lt"/>
              </a:rPr>
              <a:t>The </a:t>
            </a:r>
            <a:r>
              <a:rPr lang="en-GB" dirty="0">
                <a:latin typeface="+mj-lt"/>
              </a:rPr>
              <a:t>interface required for the charge transfer is the electrode – electrolyte </a:t>
            </a:r>
            <a:r>
              <a:rPr lang="en-GB" dirty="0" smtClean="0">
                <a:latin typeface="+mj-lt"/>
              </a:rPr>
              <a:t>interface.</a:t>
            </a:r>
          </a:p>
          <a:p>
            <a:endParaRPr lang="en-GB" dirty="0" smtClean="0">
              <a:latin typeface="+mj-lt"/>
            </a:endParaRPr>
          </a:p>
          <a:p>
            <a:r>
              <a:rPr lang="en-GB" dirty="0" smtClean="0">
                <a:latin typeface="+mj-lt"/>
              </a:rPr>
              <a:t>The electrolyte is </a:t>
            </a:r>
            <a:r>
              <a:rPr lang="en-GB" dirty="0">
                <a:latin typeface="+mj-lt"/>
              </a:rPr>
              <a:t>a conducting medium, specifically formulated for the electrode metal being </a:t>
            </a:r>
            <a:r>
              <a:rPr lang="en-GB" dirty="0" smtClean="0">
                <a:latin typeface="+mj-lt"/>
              </a:rPr>
              <a:t>used.</a:t>
            </a:r>
            <a:endParaRPr lang="en-US" dirty="0">
              <a:latin typeface="+mj-lt"/>
            </a:endParaRPr>
          </a:p>
        </p:txBody>
      </p:sp>
      <p:sp>
        <p:nvSpPr>
          <p:cNvPr id="9" name="Tekstvak 8"/>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275264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1101090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Electrode Placement and Applications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10033000" y="6443133"/>
            <a:ext cx="2147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Transducers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pic>
        <p:nvPicPr>
          <p:cNvPr id="4" name="Afbeelding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9182" y="1741400"/>
            <a:ext cx="1183217" cy="2574826"/>
          </a:xfrm>
          <a:prstGeom prst="rect">
            <a:avLst/>
          </a:prstGeom>
        </p:spPr>
      </p:pic>
      <p:sp>
        <p:nvSpPr>
          <p:cNvPr id="5" name="Tekstvak 4"/>
          <p:cNvSpPr txBox="1"/>
          <p:nvPr/>
        </p:nvSpPr>
        <p:spPr>
          <a:xfrm>
            <a:off x="2408679" y="5706124"/>
            <a:ext cx="7842083" cy="369332"/>
          </a:xfrm>
          <a:prstGeom prst="rect">
            <a:avLst/>
          </a:prstGeom>
          <a:noFill/>
        </p:spPr>
        <p:txBody>
          <a:bodyPr wrap="none" rtlCol="0">
            <a:spAutoFit/>
          </a:bodyPr>
          <a:lstStyle/>
          <a:p>
            <a:pPr algn="ctr"/>
            <a:r>
              <a:rPr lang="en-US" dirty="0" smtClean="0"/>
              <a:t>Electrode placement in various clinical applications is further discussed elsewhere</a:t>
            </a:r>
            <a:endParaRPr lang="en-US" dirty="0"/>
          </a:p>
        </p:txBody>
      </p:sp>
      <p:pic>
        <p:nvPicPr>
          <p:cNvPr id="7" name="Afbeelding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24216" y="1855806"/>
            <a:ext cx="2819400" cy="2530412"/>
          </a:xfrm>
          <a:prstGeom prst="rect">
            <a:avLst/>
          </a:prstGeom>
        </p:spPr>
      </p:pic>
      <p:pic>
        <p:nvPicPr>
          <p:cNvPr id="8" name="Afbeelding 7"/>
          <p:cNvPicPr>
            <a:picLocks noChangeAspect="1"/>
          </p:cNvPicPr>
          <p:nvPr/>
        </p:nvPicPr>
        <p:blipFill>
          <a:blip r:embed="rId4"/>
          <a:stretch>
            <a:fillRect/>
          </a:stretch>
        </p:blipFill>
        <p:spPr>
          <a:xfrm>
            <a:off x="5128029" y="1724304"/>
            <a:ext cx="2738438" cy="2775278"/>
          </a:xfrm>
          <a:prstGeom prst="rect">
            <a:avLst/>
          </a:prstGeom>
        </p:spPr>
      </p:pic>
      <p:sp>
        <p:nvSpPr>
          <p:cNvPr id="10" name="Tekstvak 9"/>
          <p:cNvSpPr txBox="1"/>
          <p:nvPr/>
        </p:nvSpPr>
        <p:spPr>
          <a:xfrm>
            <a:off x="476250" y="4682593"/>
            <a:ext cx="561436" cy="369332"/>
          </a:xfrm>
          <a:prstGeom prst="rect">
            <a:avLst/>
          </a:prstGeom>
          <a:noFill/>
        </p:spPr>
        <p:txBody>
          <a:bodyPr wrap="none" rtlCol="0">
            <a:spAutoFit/>
          </a:bodyPr>
          <a:lstStyle/>
          <a:p>
            <a:r>
              <a:rPr lang="en-US" dirty="0" smtClean="0"/>
              <a:t>ECG</a:t>
            </a:r>
            <a:endParaRPr lang="en-US" dirty="0"/>
          </a:p>
        </p:txBody>
      </p:sp>
      <p:sp>
        <p:nvSpPr>
          <p:cNvPr id="15" name="Tekstvak 14"/>
          <p:cNvSpPr txBox="1"/>
          <p:nvPr/>
        </p:nvSpPr>
        <p:spPr>
          <a:xfrm>
            <a:off x="6446048" y="4739300"/>
            <a:ext cx="561436" cy="369332"/>
          </a:xfrm>
          <a:prstGeom prst="rect">
            <a:avLst/>
          </a:prstGeom>
          <a:noFill/>
        </p:spPr>
        <p:txBody>
          <a:bodyPr wrap="none" rtlCol="0">
            <a:spAutoFit/>
          </a:bodyPr>
          <a:lstStyle/>
          <a:p>
            <a:r>
              <a:rPr lang="en-US" dirty="0" smtClean="0"/>
              <a:t>EEG</a:t>
            </a:r>
            <a:endParaRPr lang="en-US" dirty="0"/>
          </a:p>
        </p:txBody>
      </p:sp>
      <p:sp>
        <p:nvSpPr>
          <p:cNvPr id="16" name="Tekstvak 15"/>
          <p:cNvSpPr txBox="1"/>
          <p:nvPr/>
        </p:nvSpPr>
        <p:spPr>
          <a:xfrm>
            <a:off x="1912126" y="4684964"/>
            <a:ext cx="1934376" cy="369332"/>
          </a:xfrm>
          <a:prstGeom prst="rect">
            <a:avLst/>
          </a:prstGeom>
          <a:noFill/>
        </p:spPr>
        <p:txBody>
          <a:bodyPr wrap="none" rtlCol="0">
            <a:spAutoFit/>
          </a:bodyPr>
          <a:lstStyle/>
          <a:p>
            <a:r>
              <a:rPr lang="en-US" dirty="0" smtClean="0"/>
              <a:t>Vector Cardiogram</a:t>
            </a:r>
            <a:endParaRPr lang="en-US" dirty="0"/>
          </a:p>
        </p:txBody>
      </p:sp>
      <p:pic>
        <p:nvPicPr>
          <p:cNvPr id="12" name="Afbeelding 1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522755" y="1846737"/>
            <a:ext cx="3049342" cy="2616213"/>
          </a:xfrm>
          <a:prstGeom prst="rect">
            <a:avLst/>
          </a:prstGeom>
        </p:spPr>
      </p:pic>
      <p:sp>
        <p:nvSpPr>
          <p:cNvPr id="18" name="Tekstvak 17"/>
          <p:cNvSpPr txBox="1"/>
          <p:nvPr/>
        </p:nvSpPr>
        <p:spPr>
          <a:xfrm>
            <a:off x="10168467" y="4682593"/>
            <a:ext cx="639919" cy="369332"/>
          </a:xfrm>
          <a:prstGeom prst="rect">
            <a:avLst/>
          </a:prstGeom>
          <a:noFill/>
        </p:spPr>
        <p:txBody>
          <a:bodyPr wrap="none" rtlCol="0">
            <a:spAutoFit/>
          </a:bodyPr>
          <a:lstStyle/>
          <a:p>
            <a:r>
              <a:rPr lang="en-US" dirty="0" smtClean="0"/>
              <a:t>EMG</a:t>
            </a:r>
            <a:endParaRPr lang="en-US" dirty="0"/>
          </a:p>
        </p:txBody>
      </p:sp>
      <p:sp>
        <p:nvSpPr>
          <p:cNvPr id="17" name="Tekstvak 1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207045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76249" y="1256812"/>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975224" y="2034960"/>
            <a:ext cx="2241551" cy="1473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pPr>
            <a:r>
              <a:rPr lang="en-US" sz="8800" b="1"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rPr>
              <a:t>END</a:t>
            </a:r>
            <a:endParaRPr lang="en-GB" sz="8800" b="1" spc="-50"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0" y="4267321"/>
            <a:ext cx="12192000" cy="646331"/>
          </a:xfrm>
          <a:prstGeom prst="rect">
            <a:avLst/>
          </a:prstGeom>
          <a:noFill/>
        </p:spPr>
        <p:txBody>
          <a:bodyPr wrap="square" rtlCol="0">
            <a:spAutoFit/>
          </a:bodyPr>
          <a:lstStyle/>
          <a:p>
            <a:pPr algn="ctr"/>
            <a:r>
              <a:rPr lang="en-US" dirty="0" smtClean="0"/>
              <a:t>The creation of this presentation was supported by a grant from THET: </a:t>
            </a:r>
          </a:p>
          <a:p>
            <a:pPr algn="ctr"/>
            <a:r>
              <a:rPr lang="en-US" dirty="0" smtClean="0"/>
              <a:t>see  </a:t>
            </a:r>
            <a:r>
              <a:rPr lang="en-US" dirty="0">
                <a:hlinkClick r:id="rId2"/>
              </a:rPr>
              <a:t>https://www.thet.org/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335" y="5024011"/>
            <a:ext cx="2555330" cy="1088369"/>
          </a:xfrm>
          <a:prstGeom prst="rect">
            <a:avLst/>
          </a:prstGeom>
        </p:spPr>
      </p:pic>
    </p:spTree>
    <p:extLst>
      <p:ext uri="{BB962C8B-B14F-4D97-AF65-F5344CB8AC3E}">
        <p14:creationId xmlns:p14="http://schemas.microsoft.com/office/powerpoint/2010/main" val="1608962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1101090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Transducer Function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10033000" y="6443133"/>
            <a:ext cx="2147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Transducers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8" name="Tekstvak 7"/>
          <p:cNvSpPr txBox="1"/>
          <p:nvPr/>
        </p:nvSpPr>
        <p:spPr>
          <a:xfrm>
            <a:off x="445687" y="1421734"/>
            <a:ext cx="2234843" cy="369332"/>
          </a:xfrm>
          <a:prstGeom prst="rect">
            <a:avLst/>
          </a:prstGeom>
          <a:noFill/>
        </p:spPr>
        <p:txBody>
          <a:bodyPr wrap="none" rtlCol="0">
            <a:spAutoFit/>
          </a:bodyPr>
          <a:lstStyle/>
          <a:p>
            <a:r>
              <a:rPr lang="en-GB" b="1" dirty="0" smtClean="0">
                <a:latin typeface="+mj-lt"/>
              </a:rPr>
              <a:t>What is a Transducer? </a:t>
            </a:r>
          </a:p>
        </p:txBody>
      </p:sp>
      <p:sp>
        <p:nvSpPr>
          <p:cNvPr id="12" name="Rechthoek 11"/>
          <p:cNvSpPr/>
          <p:nvPr/>
        </p:nvSpPr>
        <p:spPr>
          <a:xfrm>
            <a:off x="3843787" y="3103310"/>
            <a:ext cx="7170252" cy="923330"/>
          </a:xfrm>
          <a:prstGeom prst="rect">
            <a:avLst/>
          </a:prstGeom>
        </p:spPr>
        <p:txBody>
          <a:bodyPr wrap="square">
            <a:spAutoFit/>
          </a:bodyPr>
          <a:lstStyle/>
          <a:p>
            <a:pPr>
              <a:spcAft>
                <a:spcPts val="0"/>
              </a:spcAft>
            </a:pPr>
            <a:r>
              <a:rPr lang="en-ZA" dirty="0" smtClean="0">
                <a:latin typeface="+mj-lt"/>
                <a:ea typeface="Calibri" panose="020F0502020204030204" pitchFamily="34" charset="0"/>
                <a:cs typeface="Times New Roman" panose="02020603050405020304" pitchFamily="18" charset="0"/>
              </a:rPr>
              <a:t>A sensor is a transducer that converts the measurand (the thing you want to measure) into a signal that is compatible with a measurement system (often electrical). </a:t>
            </a:r>
          </a:p>
        </p:txBody>
      </p:sp>
      <p:sp>
        <p:nvSpPr>
          <p:cNvPr id="15" name="Rechthoek 14"/>
          <p:cNvSpPr/>
          <p:nvPr/>
        </p:nvSpPr>
        <p:spPr>
          <a:xfrm>
            <a:off x="3835320" y="4565414"/>
            <a:ext cx="7558617" cy="646331"/>
          </a:xfrm>
          <a:prstGeom prst="rect">
            <a:avLst/>
          </a:prstGeom>
        </p:spPr>
        <p:txBody>
          <a:bodyPr wrap="square">
            <a:spAutoFit/>
          </a:bodyPr>
          <a:lstStyle/>
          <a:p>
            <a:pPr>
              <a:spcAft>
                <a:spcPts val="0"/>
              </a:spcAft>
            </a:pPr>
            <a:r>
              <a:rPr lang="en-ZA" dirty="0" smtClean="0">
                <a:latin typeface="+mj-lt"/>
                <a:ea typeface="Calibri" panose="020F0502020204030204" pitchFamily="34" charset="0"/>
                <a:cs typeface="Times New Roman" panose="02020603050405020304" pitchFamily="18" charset="0"/>
              </a:rPr>
              <a:t>An electrode is a sensor that directly acquires an electrical signal without the need to convert it to another form: both input and output are electrical signals. </a:t>
            </a:r>
          </a:p>
        </p:txBody>
      </p:sp>
      <p:sp>
        <p:nvSpPr>
          <p:cNvPr id="16" name="Rechthoek 15"/>
          <p:cNvSpPr/>
          <p:nvPr/>
        </p:nvSpPr>
        <p:spPr>
          <a:xfrm>
            <a:off x="3917570" y="5475138"/>
            <a:ext cx="7476368" cy="646331"/>
          </a:xfrm>
          <a:prstGeom prst="rect">
            <a:avLst/>
          </a:prstGeom>
          <a:solidFill>
            <a:schemeClr val="bg2"/>
          </a:solidFill>
          <a:ln>
            <a:solidFill>
              <a:srgbClr val="002060"/>
            </a:solidFill>
          </a:ln>
        </p:spPr>
        <p:txBody>
          <a:bodyPr wrap="square">
            <a:spAutoFit/>
          </a:bodyPr>
          <a:lstStyle/>
          <a:p>
            <a:pPr algn="ctr">
              <a:spcAft>
                <a:spcPts val="0"/>
              </a:spcAft>
            </a:pPr>
            <a:r>
              <a:rPr lang="en-ZA" dirty="0" smtClean="0">
                <a:latin typeface="+mj-lt"/>
                <a:ea typeface="Calibri" panose="020F0502020204030204" pitchFamily="34" charset="0"/>
                <a:cs typeface="Times New Roman" panose="02020603050405020304" pitchFamily="18" charset="0"/>
              </a:rPr>
              <a:t>Conversion of a physiological event into an electric signal makes it easier to use modern technology to process and display the event in a user-friendly format.  </a:t>
            </a:r>
          </a:p>
        </p:txBody>
      </p:sp>
      <p:sp>
        <p:nvSpPr>
          <p:cNvPr id="3" name="Rechthoek 2"/>
          <p:cNvSpPr/>
          <p:nvPr/>
        </p:nvSpPr>
        <p:spPr>
          <a:xfrm>
            <a:off x="3843787" y="1416414"/>
            <a:ext cx="7550150" cy="1477328"/>
          </a:xfrm>
          <a:prstGeom prst="rect">
            <a:avLst/>
          </a:prstGeom>
        </p:spPr>
        <p:txBody>
          <a:bodyPr wrap="square">
            <a:spAutoFit/>
          </a:bodyPr>
          <a:lstStyle/>
          <a:p>
            <a:pPr lvl="0"/>
            <a:r>
              <a:rPr lang="en-GB" dirty="0" smtClean="0">
                <a:latin typeface="+mj-lt"/>
                <a:ea typeface="Calibri" panose="020F0502020204030204" pitchFamily="34" charset="0"/>
                <a:cs typeface="Times New Roman" panose="02020603050405020304" pitchFamily="18" charset="0"/>
              </a:rPr>
              <a:t>A transducer is any device used to convert energy from one form to another; typically when converting input energy into output energy.</a:t>
            </a:r>
            <a:r>
              <a:rPr lang="en-GB" dirty="0">
                <a:solidFill>
                  <a:srgbClr val="000000"/>
                </a:solidFill>
                <a:latin typeface="Trebuchet MS" panose="020B0603020202020204" pitchFamily="34" charset="0"/>
              </a:rPr>
              <a:t> </a:t>
            </a:r>
            <a:endParaRPr lang="en-GB" dirty="0" smtClean="0">
              <a:solidFill>
                <a:srgbClr val="000000"/>
              </a:solidFill>
              <a:latin typeface="Trebuchet MS" panose="020B0603020202020204" pitchFamily="34" charset="0"/>
            </a:endParaRPr>
          </a:p>
          <a:p>
            <a:pPr lvl="0"/>
            <a:r>
              <a:rPr lang="en-GB" dirty="0" smtClean="0">
                <a:latin typeface="+mj-lt"/>
                <a:ea typeface="Calibri" panose="020F0502020204030204" pitchFamily="34" charset="0"/>
                <a:cs typeface="Times New Roman" panose="02020603050405020304" pitchFamily="18" charset="0"/>
              </a:rPr>
              <a:t>An example </a:t>
            </a:r>
            <a:r>
              <a:rPr lang="en-GB" dirty="0">
                <a:latin typeface="+mj-lt"/>
                <a:ea typeface="Calibri" panose="020F0502020204030204" pitchFamily="34" charset="0"/>
                <a:cs typeface="Times New Roman" panose="02020603050405020304" pitchFamily="18" charset="0"/>
              </a:rPr>
              <a:t>is a microphone, which converts the input energy, the sound waves produced by a voice or instrument, to output energy, the electrical impulses in the form of amplified sound</a:t>
            </a:r>
            <a:r>
              <a:rPr lang="en-GB" dirty="0" smtClean="0">
                <a:latin typeface="+mj-lt"/>
                <a:ea typeface="Calibri" panose="020F0502020204030204" pitchFamily="34" charset="0"/>
                <a:cs typeface="Times New Roman" panose="02020603050405020304" pitchFamily="18" charset="0"/>
              </a:rPr>
              <a:t>. Also: a loudspeaker which does the opposite. </a:t>
            </a:r>
            <a:endParaRPr lang="en-US" dirty="0">
              <a:latin typeface="+mj-lt"/>
              <a:ea typeface="Calibri" panose="020F0502020204030204" pitchFamily="34" charset="0"/>
              <a:cs typeface="Times New Roman" panose="02020603050405020304" pitchFamily="18" charset="0"/>
            </a:endParaRPr>
          </a:p>
        </p:txBody>
      </p:sp>
      <p:pic>
        <p:nvPicPr>
          <p:cNvPr id="4" name="Afbeelding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3546" y="1809816"/>
            <a:ext cx="1225034" cy="1130094"/>
          </a:xfrm>
          <a:prstGeom prst="rect">
            <a:avLst/>
          </a:prstGeom>
        </p:spPr>
      </p:pic>
      <p:grpSp>
        <p:nvGrpSpPr>
          <p:cNvPr id="18" name="Groep 17"/>
          <p:cNvGrpSpPr/>
          <p:nvPr/>
        </p:nvGrpSpPr>
        <p:grpSpPr>
          <a:xfrm>
            <a:off x="465180" y="4570590"/>
            <a:ext cx="2215350" cy="1577938"/>
            <a:chOff x="465180" y="4570590"/>
            <a:chExt cx="2215350" cy="1577938"/>
          </a:xfrm>
        </p:grpSpPr>
        <p:sp>
          <p:nvSpPr>
            <p:cNvPr id="9" name="Tekstvak 8"/>
            <p:cNvSpPr txBox="1"/>
            <p:nvPr/>
          </p:nvSpPr>
          <p:spPr>
            <a:xfrm>
              <a:off x="465180" y="4570590"/>
              <a:ext cx="2215350" cy="369332"/>
            </a:xfrm>
            <a:prstGeom prst="rect">
              <a:avLst/>
            </a:prstGeom>
            <a:noFill/>
          </p:spPr>
          <p:txBody>
            <a:bodyPr wrap="none" rtlCol="0">
              <a:spAutoFit/>
            </a:bodyPr>
            <a:lstStyle/>
            <a:p>
              <a:r>
                <a:rPr lang="en-GB" b="1" dirty="0" smtClean="0">
                  <a:latin typeface="+mj-lt"/>
                </a:rPr>
                <a:t>What is an Electrode ?</a:t>
              </a:r>
            </a:p>
          </p:txBody>
        </p:sp>
        <p:pic>
          <p:nvPicPr>
            <p:cNvPr id="5" name="Afbeelding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52500" y="5062717"/>
              <a:ext cx="1136080" cy="1085811"/>
            </a:xfrm>
            <a:prstGeom prst="rect">
              <a:avLst/>
            </a:prstGeom>
          </p:spPr>
        </p:pic>
      </p:grpSp>
      <p:grpSp>
        <p:nvGrpSpPr>
          <p:cNvPr id="10" name="Groep 9"/>
          <p:cNvGrpSpPr/>
          <p:nvPr/>
        </p:nvGrpSpPr>
        <p:grpSpPr>
          <a:xfrm>
            <a:off x="499193" y="3088495"/>
            <a:ext cx="2181337" cy="1271473"/>
            <a:chOff x="499193" y="3088495"/>
            <a:chExt cx="2181337" cy="1271473"/>
          </a:xfrm>
        </p:grpSpPr>
        <p:sp>
          <p:nvSpPr>
            <p:cNvPr id="13" name="Tekstvak 12"/>
            <p:cNvSpPr txBox="1"/>
            <p:nvPr/>
          </p:nvSpPr>
          <p:spPr>
            <a:xfrm>
              <a:off x="499193" y="3088495"/>
              <a:ext cx="1953740" cy="369332"/>
            </a:xfrm>
            <a:prstGeom prst="rect">
              <a:avLst/>
            </a:prstGeom>
            <a:noFill/>
          </p:spPr>
          <p:txBody>
            <a:bodyPr wrap="none" rtlCol="0">
              <a:spAutoFit/>
            </a:bodyPr>
            <a:lstStyle/>
            <a:p>
              <a:r>
                <a:rPr lang="en-GB" b="1" dirty="0" smtClean="0">
                  <a:latin typeface="+mj-lt"/>
                </a:rPr>
                <a:t>What is a Sensor ?  </a:t>
              </a:r>
            </a:p>
          </p:txBody>
        </p:sp>
        <p:pic>
          <p:nvPicPr>
            <p:cNvPr id="7" name="Afbeelding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5408" y="3525195"/>
              <a:ext cx="2085122" cy="834773"/>
            </a:xfrm>
            <a:prstGeom prst="rect">
              <a:avLst/>
            </a:prstGeom>
          </p:spPr>
        </p:pic>
      </p:grpSp>
      <p:sp>
        <p:nvSpPr>
          <p:cNvPr id="17" name="Tekstvak 1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317171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56" y="3643234"/>
            <a:ext cx="1214426" cy="2638867"/>
          </a:xfrm>
          <a:prstGeom prst="rect">
            <a:avLst/>
          </a:prstGeom>
        </p:spPr>
      </p:pic>
      <p:pic>
        <p:nvPicPr>
          <p:cNvPr id="8" name="Afbeelding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55671" y="3813643"/>
            <a:ext cx="2954598" cy="1183566"/>
          </a:xfrm>
          <a:prstGeom prst="rect">
            <a:avLst/>
          </a:prstGeom>
        </p:spPr>
      </p:pic>
      <p:sp>
        <p:nvSpPr>
          <p:cNvPr id="2" name="Titel 1"/>
          <p:cNvSpPr>
            <a:spLocks noGrp="1"/>
          </p:cNvSpPr>
          <p:nvPr>
            <p:ph type="title" idx="4294967295"/>
          </p:nvPr>
        </p:nvSpPr>
        <p:spPr>
          <a:xfrm>
            <a:off x="476250" y="440796"/>
            <a:ext cx="1101090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Transducer Types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10033000" y="6443133"/>
            <a:ext cx="2147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Transducers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kstvak 12"/>
          <p:cNvSpPr txBox="1"/>
          <p:nvPr/>
        </p:nvSpPr>
        <p:spPr>
          <a:xfrm>
            <a:off x="467704" y="1418009"/>
            <a:ext cx="3727223" cy="2225225"/>
          </a:xfrm>
          <a:prstGeom prst="rect">
            <a:avLst/>
          </a:prstGeom>
          <a:noFill/>
        </p:spPr>
        <p:txBody>
          <a:bodyPr wrap="square" rtlCol="0">
            <a:spAutoFit/>
          </a:bodyPr>
          <a:lstStyle/>
          <a:p>
            <a:pPr>
              <a:lnSpc>
                <a:spcPct val="110000"/>
              </a:lnSpc>
            </a:pPr>
            <a:r>
              <a:rPr lang="en-GB" b="1" dirty="0" smtClean="0">
                <a:latin typeface="+mj-lt"/>
              </a:rPr>
              <a:t>This presentation:</a:t>
            </a:r>
          </a:p>
          <a:p>
            <a:pPr marL="285750" indent="-285750">
              <a:lnSpc>
                <a:spcPct val="110000"/>
              </a:lnSpc>
              <a:buFont typeface="Arial" panose="020B0604020202020204" pitchFamily="34" charset="0"/>
              <a:buChar char="•"/>
            </a:pPr>
            <a:r>
              <a:rPr lang="en-GB" dirty="0" smtClean="0">
                <a:latin typeface="+mj-lt"/>
              </a:rPr>
              <a:t>Capacitive transducers 	</a:t>
            </a:r>
          </a:p>
          <a:p>
            <a:pPr marL="285750" indent="-285750">
              <a:lnSpc>
                <a:spcPct val="110000"/>
              </a:lnSpc>
              <a:buFont typeface="Arial" panose="020B0604020202020204" pitchFamily="34" charset="0"/>
              <a:buChar char="•"/>
            </a:pPr>
            <a:r>
              <a:rPr lang="en-GB" dirty="0" smtClean="0">
                <a:latin typeface="+mj-lt"/>
              </a:rPr>
              <a:t>Photo-electric transducers</a:t>
            </a:r>
          </a:p>
          <a:p>
            <a:pPr marL="285750" indent="-285750">
              <a:lnSpc>
                <a:spcPct val="110000"/>
              </a:lnSpc>
              <a:buFont typeface="Arial" panose="020B0604020202020204" pitchFamily="34" charset="0"/>
              <a:buChar char="•"/>
            </a:pPr>
            <a:r>
              <a:rPr lang="en-GB" dirty="0" smtClean="0">
                <a:latin typeface="+mj-lt"/>
              </a:rPr>
              <a:t>Piezo-electric transducers</a:t>
            </a:r>
          </a:p>
          <a:p>
            <a:pPr marL="285750" indent="-285750">
              <a:lnSpc>
                <a:spcPct val="110000"/>
              </a:lnSpc>
              <a:buFont typeface="Arial" panose="020B0604020202020204" pitchFamily="34" charset="0"/>
              <a:buChar char="•"/>
            </a:pPr>
            <a:r>
              <a:rPr lang="en-GB" dirty="0" smtClean="0">
                <a:latin typeface="+mj-lt"/>
              </a:rPr>
              <a:t>Inductive transducers</a:t>
            </a:r>
          </a:p>
          <a:p>
            <a:pPr marL="285750" indent="-285750">
              <a:lnSpc>
                <a:spcPct val="110000"/>
              </a:lnSpc>
              <a:buFont typeface="Arial" panose="020B0604020202020204" pitchFamily="34" charset="0"/>
              <a:buChar char="•"/>
            </a:pPr>
            <a:r>
              <a:rPr lang="en-GB" dirty="0" smtClean="0">
                <a:latin typeface="+mj-lt"/>
              </a:rPr>
              <a:t>Pressure transducers</a:t>
            </a:r>
          </a:p>
          <a:p>
            <a:pPr marL="285750" indent="-285750">
              <a:lnSpc>
                <a:spcPct val="110000"/>
              </a:lnSpc>
              <a:buFont typeface="Arial" panose="020B0604020202020204" pitchFamily="34" charset="0"/>
              <a:buChar char="•"/>
            </a:pPr>
            <a:r>
              <a:rPr lang="en-GB" dirty="0" smtClean="0">
                <a:latin typeface="+mj-lt"/>
              </a:rPr>
              <a:t>Thermo-couple transducers</a:t>
            </a:r>
          </a:p>
        </p:txBody>
      </p:sp>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9" name="Tekstvak 8"/>
          <p:cNvSpPr txBox="1"/>
          <p:nvPr/>
        </p:nvSpPr>
        <p:spPr>
          <a:xfrm>
            <a:off x="5455373" y="3073390"/>
            <a:ext cx="6319674" cy="1200329"/>
          </a:xfrm>
          <a:prstGeom prst="rect">
            <a:avLst/>
          </a:prstGeom>
          <a:noFill/>
        </p:spPr>
        <p:txBody>
          <a:bodyPr wrap="square" rtlCol="0">
            <a:spAutoFit/>
          </a:bodyPr>
          <a:lstStyle/>
          <a:p>
            <a:r>
              <a:rPr lang="en-GB" b="1" dirty="0" smtClean="0">
                <a:latin typeface="+mj-lt"/>
              </a:rPr>
              <a:t>Intermittent transducers </a:t>
            </a:r>
            <a:r>
              <a:rPr lang="en-GB" dirty="0" smtClean="0">
                <a:latin typeface="+mj-lt"/>
              </a:rPr>
              <a:t>give intermittent values (e.g. oral thermometer); </a:t>
            </a:r>
          </a:p>
          <a:p>
            <a:r>
              <a:rPr lang="en-GB" b="1" dirty="0" smtClean="0">
                <a:latin typeface="+mj-lt"/>
              </a:rPr>
              <a:t>Continuous transducers </a:t>
            </a:r>
            <a:r>
              <a:rPr lang="en-GB" dirty="0" smtClean="0">
                <a:latin typeface="+mj-lt"/>
              </a:rPr>
              <a:t>give </a:t>
            </a:r>
            <a:r>
              <a:rPr lang="en-GB" dirty="0" smtClean="0">
                <a:solidFill>
                  <a:srgbClr val="000000"/>
                </a:solidFill>
                <a:latin typeface="Calibri Light" panose="020F0302020204030204"/>
              </a:rPr>
              <a:t>measurement </a:t>
            </a:r>
            <a:r>
              <a:rPr lang="en-GB" dirty="0" smtClean="0">
                <a:latin typeface="+mj-lt"/>
              </a:rPr>
              <a:t>values for a prolonged period of time</a:t>
            </a:r>
          </a:p>
        </p:txBody>
      </p:sp>
      <p:sp>
        <p:nvSpPr>
          <p:cNvPr id="3" name="Rechthoek 2"/>
          <p:cNvSpPr/>
          <p:nvPr/>
        </p:nvSpPr>
        <p:spPr>
          <a:xfrm>
            <a:off x="4870076" y="5563222"/>
            <a:ext cx="6904971" cy="646331"/>
          </a:xfrm>
          <a:prstGeom prst="rect">
            <a:avLst/>
          </a:prstGeom>
          <a:solidFill>
            <a:schemeClr val="bg2"/>
          </a:solidFill>
          <a:ln>
            <a:solidFill>
              <a:srgbClr val="7030A0"/>
            </a:solidFill>
          </a:ln>
        </p:spPr>
        <p:txBody>
          <a:bodyPr wrap="square">
            <a:spAutoFit/>
          </a:bodyPr>
          <a:lstStyle/>
          <a:p>
            <a:pPr lvl="0" algn="ctr"/>
            <a:r>
              <a:rPr lang="en-GB" dirty="0" smtClean="0">
                <a:solidFill>
                  <a:srgbClr val="000000"/>
                </a:solidFill>
                <a:latin typeface="Calibri Light" panose="020F0302020204030204"/>
              </a:rPr>
              <a:t>There </a:t>
            </a:r>
            <a:r>
              <a:rPr lang="en-GB" dirty="0">
                <a:solidFill>
                  <a:srgbClr val="000000"/>
                </a:solidFill>
                <a:latin typeface="Calibri Light" panose="020F0302020204030204"/>
              </a:rPr>
              <a:t>are many </a:t>
            </a:r>
            <a:r>
              <a:rPr lang="en-GB" dirty="0" smtClean="0">
                <a:solidFill>
                  <a:srgbClr val="000000"/>
                </a:solidFill>
                <a:latin typeface="Calibri Light" panose="020F0302020204030204"/>
              </a:rPr>
              <a:t>more types</a:t>
            </a:r>
            <a:r>
              <a:rPr lang="en-GB" dirty="0">
                <a:solidFill>
                  <a:srgbClr val="000000"/>
                </a:solidFill>
                <a:latin typeface="Calibri Light" panose="020F0302020204030204"/>
              </a:rPr>
              <a:t> </a:t>
            </a:r>
            <a:r>
              <a:rPr lang="en-GB" dirty="0" smtClean="0">
                <a:solidFill>
                  <a:srgbClr val="000000"/>
                </a:solidFill>
                <a:latin typeface="Calibri Light" panose="020F0302020204030204"/>
              </a:rPr>
              <a:t>of transducers, e.g. electrochemical, thermistors, radiation sensors,  …</a:t>
            </a:r>
            <a:endParaRPr lang="en-GB" dirty="0">
              <a:solidFill>
                <a:srgbClr val="000000"/>
              </a:solidFill>
              <a:latin typeface="Calibri Light" panose="020F0302020204030204"/>
            </a:endParaRPr>
          </a:p>
        </p:txBody>
      </p:sp>
      <p:sp>
        <p:nvSpPr>
          <p:cNvPr id="5" name="Rechthoek 4"/>
          <p:cNvSpPr/>
          <p:nvPr/>
        </p:nvSpPr>
        <p:spPr>
          <a:xfrm>
            <a:off x="5455373" y="1824495"/>
            <a:ext cx="5841999" cy="1200329"/>
          </a:xfrm>
          <a:prstGeom prst="rect">
            <a:avLst/>
          </a:prstGeom>
        </p:spPr>
        <p:txBody>
          <a:bodyPr wrap="square">
            <a:spAutoFit/>
          </a:bodyPr>
          <a:lstStyle/>
          <a:p>
            <a:r>
              <a:rPr lang="en-GB" b="1" dirty="0">
                <a:latin typeface="+mj-lt"/>
              </a:rPr>
              <a:t>Direct </a:t>
            </a:r>
            <a:r>
              <a:rPr lang="en-GB" b="1" dirty="0" smtClean="0">
                <a:latin typeface="+mj-lt"/>
              </a:rPr>
              <a:t>transducers </a:t>
            </a:r>
            <a:r>
              <a:rPr lang="en-GB" dirty="0" smtClean="0">
                <a:latin typeface="+mj-lt"/>
              </a:rPr>
              <a:t>measure directly the measurand you are interested in. </a:t>
            </a:r>
          </a:p>
          <a:p>
            <a:r>
              <a:rPr lang="en-GB" b="1" dirty="0" smtClean="0">
                <a:latin typeface="+mj-lt"/>
              </a:rPr>
              <a:t>Indirect transducers </a:t>
            </a:r>
            <a:r>
              <a:rPr lang="en-GB" dirty="0" smtClean="0">
                <a:latin typeface="+mj-lt"/>
              </a:rPr>
              <a:t>measure a derived value (e.g. Korotkoff sounds)</a:t>
            </a:r>
            <a:endParaRPr lang="en-GB" dirty="0">
              <a:latin typeface="+mj-lt"/>
            </a:endParaRPr>
          </a:p>
        </p:txBody>
      </p:sp>
      <p:sp>
        <p:nvSpPr>
          <p:cNvPr id="15" name="Tekstvak 14"/>
          <p:cNvSpPr txBox="1"/>
          <p:nvPr/>
        </p:nvSpPr>
        <p:spPr>
          <a:xfrm>
            <a:off x="5455373" y="4341374"/>
            <a:ext cx="6127927" cy="646331"/>
          </a:xfrm>
          <a:prstGeom prst="rect">
            <a:avLst/>
          </a:prstGeom>
          <a:noFill/>
        </p:spPr>
        <p:txBody>
          <a:bodyPr wrap="square" rtlCol="0">
            <a:spAutoFit/>
          </a:bodyPr>
          <a:lstStyle/>
          <a:p>
            <a:r>
              <a:rPr lang="en-GB" b="1" dirty="0" smtClean="0">
                <a:latin typeface="+mj-lt"/>
              </a:rPr>
              <a:t>Invasive transducers </a:t>
            </a:r>
            <a:r>
              <a:rPr lang="en-GB" dirty="0" smtClean="0">
                <a:latin typeface="+mj-lt"/>
              </a:rPr>
              <a:t>need to be brought inside the body; </a:t>
            </a:r>
          </a:p>
          <a:p>
            <a:r>
              <a:rPr lang="en-GB" b="1" dirty="0" smtClean="0">
                <a:latin typeface="+mj-lt"/>
              </a:rPr>
              <a:t>Non-invasive transducers </a:t>
            </a:r>
            <a:r>
              <a:rPr lang="en-GB" dirty="0" smtClean="0">
                <a:latin typeface="+mj-lt"/>
              </a:rPr>
              <a:t>work from the outside of the body. </a:t>
            </a:r>
            <a:endParaRPr lang="en-GB" dirty="0">
              <a:latin typeface="+mj-lt"/>
            </a:endParaRPr>
          </a:p>
        </p:txBody>
      </p:sp>
      <p:sp>
        <p:nvSpPr>
          <p:cNvPr id="12" name="Tekstvak 11"/>
          <p:cNvSpPr txBox="1"/>
          <p:nvPr/>
        </p:nvSpPr>
        <p:spPr>
          <a:xfrm>
            <a:off x="5455373" y="1427463"/>
            <a:ext cx="3727223" cy="397032"/>
          </a:xfrm>
          <a:prstGeom prst="rect">
            <a:avLst/>
          </a:prstGeom>
          <a:noFill/>
        </p:spPr>
        <p:txBody>
          <a:bodyPr wrap="square" rtlCol="0">
            <a:spAutoFit/>
          </a:bodyPr>
          <a:lstStyle/>
          <a:p>
            <a:pPr>
              <a:lnSpc>
                <a:spcPct val="110000"/>
              </a:lnSpc>
            </a:pPr>
            <a:r>
              <a:rPr lang="en-GB" b="1" dirty="0" smtClean="0">
                <a:latin typeface="+mj-lt"/>
              </a:rPr>
              <a:t>Transducer characteristics: </a:t>
            </a:r>
            <a:endParaRPr lang="en-GB" dirty="0" smtClean="0">
              <a:latin typeface="+mj-lt"/>
            </a:endParaRPr>
          </a:p>
        </p:txBody>
      </p:sp>
      <p:pic>
        <p:nvPicPr>
          <p:cNvPr id="4" name="Afbeelding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9516185">
            <a:off x="1959024" y="4862467"/>
            <a:ext cx="3406623" cy="550565"/>
          </a:xfrm>
          <a:prstGeom prst="rect">
            <a:avLst/>
          </a:prstGeom>
        </p:spPr>
      </p:pic>
      <p:sp>
        <p:nvSpPr>
          <p:cNvPr id="16" name="Tekstvak 15"/>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5733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P spid="5" grpId="0"/>
      <p:bldP spid="15"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idx="4294967295"/>
          </p:nvPr>
        </p:nvSpPr>
        <p:spPr>
          <a:xfrm>
            <a:off x="476250" y="440796"/>
            <a:ext cx="11010900"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Capacitive Transducers</a:t>
            </a:r>
          </a:p>
        </p:txBody>
      </p:sp>
      <p:sp>
        <p:nvSpPr>
          <p:cNvPr id="6" name="Titel 1"/>
          <p:cNvSpPr txBox="1">
            <a:spLocks/>
          </p:cNvSpPr>
          <p:nvPr/>
        </p:nvSpPr>
        <p:spPr>
          <a:xfrm>
            <a:off x="10033000" y="6443133"/>
            <a:ext cx="2147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Transducers</a:t>
            </a:r>
            <a:endParaRPr lang="en-GB" sz="2000" dirty="0"/>
          </a:p>
        </p:txBody>
      </p:sp>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9" name="Rechthoek 8"/>
          <p:cNvSpPr/>
          <p:nvPr/>
        </p:nvSpPr>
        <p:spPr>
          <a:xfrm>
            <a:off x="476250" y="3390542"/>
            <a:ext cx="3330615" cy="369332"/>
          </a:xfrm>
          <a:prstGeom prst="rect">
            <a:avLst/>
          </a:prstGeom>
        </p:spPr>
        <p:txBody>
          <a:bodyPr wrap="square">
            <a:spAutoFit/>
          </a:bodyPr>
          <a:lstStyle/>
          <a:p>
            <a:pPr lvl="0" eaLnBrk="0" fontAlgn="base" hangingPunct="0">
              <a:spcBef>
                <a:spcPct val="0"/>
              </a:spcBef>
              <a:spcAft>
                <a:spcPct val="0"/>
              </a:spcAft>
            </a:pPr>
            <a:r>
              <a:rPr lang="en-US" altLang="en-US" dirty="0">
                <a:solidFill>
                  <a:srgbClr val="000000"/>
                </a:solidFill>
                <a:cs typeface="Arial" panose="020B0604020202020204" pitchFamily="34" charset="0"/>
              </a:rPr>
              <a:t>What is </a:t>
            </a:r>
            <a:r>
              <a:rPr lang="en-US" altLang="en-US" dirty="0" smtClean="0">
                <a:solidFill>
                  <a:srgbClr val="000000"/>
                </a:solidFill>
                <a:cs typeface="Arial" panose="020B0604020202020204" pitchFamily="34" charset="0"/>
              </a:rPr>
              <a:t>a Capacitive </a:t>
            </a:r>
            <a:r>
              <a:rPr lang="en-US" altLang="en-US" dirty="0">
                <a:solidFill>
                  <a:srgbClr val="000000"/>
                </a:solidFill>
                <a:cs typeface="Arial" panose="020B0604020202020204" pitchFamily="34" charset="0"/>
              </a:rPr>
              <a:t>Transducer</a:t>
            </a:r>
            <a:r>
              <a:rPr lang="en-US" altLang="en-US" dirty="0" smtClean="0">
                <a:solidFill>
                  <a:srgbClr val="000000"/>
                </a:solidFill>
                <a:cs typeface="Arial" panose="020B0604020202020204" pitchFamily="34" charset="0"/>
              </a:rPr>
              <a:t>?</a:t>
            </a:r>
            <a:endParaRPr lang="en-US" dirty="0"/>
          </a:p>
        </p:txBody>
      </p:sp>
      <p:sp>
        <p:nvSpPr>
          <p:cNvPr id="10" name="Rechthoek 9"/>
          <p:cNvSpPr/>
          <p:nvPr/>
        </p:nvSpPr>
        <p:spPr>
          <a:xfrm>
            <a:off x="3860799" y="3404362"/>
            <a:ext cx="5376334" cy="1477328"/>
          </a:xfrm>
          <a:prstGeom prst="rect">
            <a:avLst/>
          </a:prstGeom>
        </p:spPr>
        <p:txBody>
          <a:bodyPr wrap="square">
            <a:spAutoFit/>
          </a:bodyPr>
          <a:lstStyle/>
          <a:p>
            <a:pPr eaLnBrk="0" fontAlgn="base" hangingPunct="0">
              <a:spcBef>
                <a:spcPct val="0"/>
              </a:spcBef>
              <a:spcAft>
                <a:spcPct val="0"/>
              </a:spcAft>
            </a:pPr>
            <a:r>
              <a:rPr lang="en-US" altLang="en-US" dirty="0" smtClean="0">
                <a:solidFill>
                  <a:srgbClr val="000000"/>
                </a:solidFill>
                <a:latin typeface="+mj-lt"/>
                <a:cs typeface="Arial" panose="020B0604020202020204" pitchFamily="34" charset="0"/>
              </a:rPr>
              <a:t>The </a:t>
            </a:r>
            <a:r>
              <a:rPr lang="en-US" altLang="en-US" dirty="0">
                <a:solidFill>
                  <a:srgbClr val="000000"/>
                </a:solidFill>
                <a:latin typeface="+mj-lt"/>
                <a:cs typeface="Arial" panose="020B0604020202020204" pitchFamily="34" charset="0"/>
              </a:rPr>
              <a:t>capacitive transducer </a:t>
            </a:r>
            <a:r>
              <a:rPr lang="en-US" altLang="en-US" dirty="0" smtClean="0">
                <a:solidFill>
                  <a:srgbClr val="000000"/>
                </a:solidFill>
                <a:latin typeface="+mj-lt"/>
                <a:cs typeface="Arial" panose="020B0604020202020204" pitchFamily="34" charset="0"/>
              </a:rPr>
              <a:t>is a </a:t>
            </a:r>
            <a:r>
              <a:rPr lang="en-US" altLang="en-US" dirty="0">
                <a:solidFill>
                  <a:srgbClr val="000000"/>
                </a:solidFill>
                <a:latin typeface="+mj-lt"/>
                <a:cs typeface="Arial" panose="020B0604020202020204" pitchFamily="34" charset="0"/>
              </a:rPr>
              <a:t>capacitor with </a:t>
            </a:r>
            <a:r>
              <a:rPr lang="en-US" altLang="en-US" b="1" dirty="0">
                <a:solidFill>
                  <a:srgbClr val="7030A0"/>
                </a:solidFill>
                <a:latin typeface="+mj-lt"/>
                <a:cs typeface="Arial" panose="020B0604020202020204" pitchFamily="34" charset="0"/>
              </a:rPr>
              <a:t>variable capacitance</a:t>
            </a:r>
            <a:r>
              <a:rPr lang="en-US" altLang="en-US" dirty="0">
                <a:solidFill>
                  <a:srgbClr val="000000"/>
                </a:solidFill>
                <a:latin typeface="+mj-lt"/>
                <a:cs typeface="Arial" panose="020B0604020202020204" pitchFamily="34" charset="0"/>
              </a:rPr>
              <a:t>. </a:t>
            </a:r>
            <a:r>
              <a:rPr lang="en-US" altLang="en-US" dirty="0" smtClean="0">
                <a:solidFill>
                  <a:srgbClr val="000000"/>
                </a:solidFill>
                <a:latin typeface="+mj-lt"/>
                <a:cs typeface="Arial" panose="020B0604020202020204" pitchFamily="34" charset="0"/>
              </a:rPr>
              <a:t>In </a:t>
            </a:r>
            <a:r>
              <a:rPr lang="en-US" altLang="en-US" dirty="0">
                <a:solidFill>
                  <a:srgbClr val="000000"/>
                </a:solidFill>
                <a:latin typeface="+mj-lt"/>
                <a:cs typeface="Arial" panose="020B0604020202020204" pitchFamily="34" charset="0"/>
              </a:rPr>
              <a:t>the typical capacitor the distance between the two plates is fixed, but in variable capacitance transducers the distance between the two plates is variable</a:t>
            </a:r>
            <a:r>
              <a:rPr lang="en-US" altLang="en-US" dirty="0" smtClean="0">
                <a:solidFill>
                  <a:srgbClr val="000000"/>
                </a:solidFill>
                <a:latin typeface="+mj-lt"/>
                <a:cs typeface="Arial" panose="020B0604020202020204" pitchFamily="34" charset="0"/>
              </a:rPr>
              <a:t>.</a:t>
            </a:r>
            <a:endParaRPr lang="en-US" altLang="en-US" dirty="0">
              <a:solidFill>
                <a:srgbClr val="000000"/>
              </a:solidFill>
              <a:latin typeface="+mj-lt"/>
              <a:cs typeface="Arial" panose="020B0604020202020204" pitchFamily="34" charset="0"/>
            </a:endParaRPr>
          </a:p>
        </p:txBody>
      </p:sp>
      <p:sp>
        <p:nvSpPr>
          <p:cNvPr id="17" name="Rechthoek 16"/>
          <p:cNvSpPr/>
          <p:nvPr/>
        </p:nvSpPr>
        <p:spPr>
          <a:xfrm>
            <a:off x="476250" y="4989414"/>
            <a:ext cx="2605696" cy="369332"/>
          </a:xfrm>
          <a:prstGeom prst="rect">
            <a:avLst/>
          </a:prstGeom>
        </p:spPr>
        <p:txBody>
          <a:bodyPr wrap="square">
            <a:spAutoFit/>
          </a:bodyPr>
          <a:lstStyle/>
          <a:p>
            <a:pPr lvl="0" eaLnBrk="0" fontAlgn="base" hangingPunct="0">
              <a:spcBef>
                <a:spcPct val="0"/>
              </a:spcBef>
              <a:spcAft>
                <a:spcPct val="0"/>
              </a:spcAft>
            </a:pPr>
            <a:r>
              <a:rPr lang="en-US" altLang="en-US" dirty="0">
                <a:solidFill>
                  <a:srgbClr val="000000"/>
                </a:solidFill>
                <a:cs typeface="Arial" panose="020B0604020202020204" pitchFamily="34" charset="0"/>
              </a:rPr>
              <a:t>What is </a:t>
            </a:r>
            <a:r>
              <a:rPr lang="en-US" altLang="en-US" dirty="0" smtClean="0">
                <a:solidFill>
                  <a:srgbClr val="000000"/>
                </a:solidFill>
                <a:cs typeface="Arial" panose="020B0604020202020204" pitchFamily="34" charset="0"/>
              </a:rPr>
              <a:t>it used for ?</a:t>
            </a:r>
            <a:endParaRPr lang="en-US" dirty="0"/>
          </a:p>
        </p:txBody>
      </p:sp>
      <p:sp>
        <p:nvSpPr>
          <p:cNvPr id="12" name="Rechthoek 11"/>
          <p:cNvSpPr/>
          <p:nvPr/>
        </p:nvSpPr>
        <p:spPr>
          <a:xfrm>
            <a:off x="3860799" y="4978510"/>
            <a:ext cx="8009466" cy="646331"/>
          </a:xfrm>
          <a:prstGeom prst="rect">
            <a:avLst/>
          </a:prstGeom>
        </p:spPr>
        <p:txBody>
          <a:bodyPr wrap="square">
            <a:spAutoFit/>
          </a:bodyPr>
          <a:lstStyle/>
          <a:p>
            <a:r>
              <a:rPr lang="en-US" altLang="en-US" dirty="0" smtClean="0">
                <a:solidFill>
                  <a:srgbClr val="000000"/>
                </a:solidFill>
                <a:latin typeface="+mj-lt"/>
                <a:cs typeface="Arial" panose="020B0604020202020204" pitchFamily="34" charset="0"/>
              </a:rPr>
              <a:t>It is used for </a:t>
            </a:r>
            <a:r>
              <a:rPr lang="en-US" altLang="en-US" dirty="0">
                <a:solidFill>
                  <a:srgbClr val="000000"/>
                </a:solidFill>
                <a:latin typeface="+mj-lt"/>
                <a:cs typeface="Arial" panose="020B0604020202020204" pitchFamily="34" charset="0"/>
              </a:rPr>
              <a:t>the measurement of </a:t>
            </a:r>
            <a:r>
              <a:rPr lang="en-US" altLang="en-US" dirty="0" smtClean="0">
                <a:solidFill>
                  <a:srgbClr val="000000"/>
                </a:solidFill>
                <a:latin typeface="+mj-lt"/>
                <a:cs typeface="Arial" panose="020B0604020202020204" pitchFamily="34" charset="0"/>
              </a:rPr>
              <a:t>e.g. </a:t>
            </a:r>
            <a:r>
              <a:rPr lang="en-US" altLang="en-US" b="1" dirty="0" smtClean="0">
                <a:solidFill>
                  <a:srgbClr val="7030A0"/>
                </a:solidFill>
                <a:latin typeface="+mj-lt"/>
                <a:cs typeface="Arial" panose="020B0604020202020204" pitchFamily="34" charset="0"/>
              </a:rPr>
              <a:t>displacement</a:t>
            </a:r>
            <a:r>
              <a:rPr lang="en-US" altLang="en-US" dirty="0" smtClean="0">
                <a:solidFill>
                  <a:srgbClr val="000000"/>
                </a:solidFill>
                <a:latin typeface="+mj-lt"/>
                <a:cs typeface="Arial" panose="020B0604020202020204" pitchFamily="34" charset="0"/>
              </a:rPr>
              <a:t> (and related: velocity and acceleration) or </a:t>
            </a:r>
            <a:r>
              <a:rPr lang="en-US" altLang="en-US" b="1" dirty="0" smtClean="0">
                <a:solidFill>
                  <a:srgbClr val="7030A0"/>
                </a:solidFill>
                <a:latin typeface="+mj-lt"/>
                <a:cs typeface="Arial" panose="020B0604020202020204" pitchFamily="34" charset="0"/>
              </a:rPr>
              <a:t>pressure</a:t>
            </a:r>
            <a:r>
              <a:rPr lang="en-US" altLang="en-US" b="1" dirty="0" smtClean="0">
                <a:solidFill>
                  <a:srgbClr val="000000"/>
                </a:solidFill>
                <a:latin typeface="+mj-lt"/>
                <a:cs typeface="Arial" panose="020B0604020202020204" pitchFamily="34" charset="0"/>
              </a:rPr>
              <a:t> </a:t>
            </a:r>
            <a:r>
              <a:rPr lang="en-US" altLang="en-US" dirty="0" smtClean="0">
                <a:solidFill>
                  <a:srgbClr val="000000"/>
                </a:solidFill>
                <a:latin typeface="+mj-lt"/>
                <a:cs typeface="Arial" panose="020B0604020202020204" pitchFamily="34" charset="0"/>
              </a:rPr>
              <a:t>in many applications. </a:t>
            </a:r>
          </a:p>
        </p:txBody>
      </p:sp>
      <p:grpSp>
        <p:nvGrpSpPr>
          <p:cNvPr id="4" name="Groep 3"/>
          <p:cNvGrpSpPr/>
          <p:nvPr/>
        </p:nvGrpSpPr>
        <p:grpSpPr>
          <a:xfrm>
            <a:off x="3860800" y="1478022"/>
            <a:ext cx="7905437" cy="2416794"/>
            <a:chOff x="3860800" y="1478022"/>
            <a:chExt cx="7905437" cy="2416794"/>
          </a:xfrm>
        </p:grpSpPr>
        <p:pic>
          <p:nvPicPr>
            <p:cNvPr id="3" name="Afbeelding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54595" y="1478022"/>
              <a:ext cx="2211642" cy="2416794"/>
            </a:xfrm>
            <a:prstGeom prst="rect">
              <a:avLst/>
            </a:prstGeom>
          </p:spPr>
        </p:pic>
        <p:sp>
          <p:nvSpPr>
            <p:cNvPr id="16" name="Rechthoek 15"/>
            <p:cNvSpPr/>
            <p:nvPr/>
          </p:nvSpPr>
          <p:spPr>
            <a:xfrm>
              <a:off x="3860800" y="1495694"/>
              <a:ext cx="5376333" cy="1754326"/>
            </a:xfrm>
            <a:prstGeom prst="rect">
              <a:avLst/>
            </a:prstGeom>
          </p:spPr>
          <p:txBody>
            <a:bodyPr wrap="square">
              <a:spAutoFit/>
            </a:bodyPr>
            <a:lstStyle/>
            <a:p>
              <a:pPr lvl="0" eaLnBrk="0" fontAlgn="base" hangingPunct="0">
                <a:spcBef>
                  <a:spcPct val="0"/>
                </a:spcBef>
                <a:spcAft>
                  <a:spcPct val="0"/>
                </a:spcAft>
              </a:pPr>
              <a:r>
                <a:rPr lang="en-US" altLang="en-US" dirty="0" smtClean="0">
                  <a:solidFill>
                    <a:srgbClr val="000000"/>
                  </a:solidFill>
                  <a:latin typeface="+mj-lt"/>
                  <a:cs typeface="Arial" panose="020B0604020202020204" pitchFamily="34" charset="0"/>
                </a:rPr>
                <a:t>A capacitor can be constructed with two parallel plates separated by a non-conductive medium such as air. Capacitance depends </a:t>
              </a:r>
              <a:r>
                <a:rPr lang="en-US" altLang="en-US" dirty="0">
                  <a:solidFill>
                    <a:srgbClr val="000000"/>
                  </a:solidFill>
                  <a:latin typeface="+mj-lt"/>
                  <a:cs typeface="Arial" panose="020B0604020202020204" pitchFamily="34" charset="0"/>
                </a:rPr>
                <a:t>on the area </a:t>
              </a:r>
              <a:r>
                <a:rPr lang="en-US" altLang="en-US" dirty="0" smtClean="0">
                  <a:solidFill>
                    <a:srgbClr val="000000"/>
                  </a:solidFill>
                  <a:latin typeface="+mj-lt"/>
                  <a:cs typeface="Arial" panose="020B0604020202020204" pitchFamily="34" charset="0"/>
                </a:rPr>
                <a:t>(A) of </a:t>
              </a:r>
              <a:r>
                <a:rPr lang="en-US" altLang="en-US" dirty="0">
                  <a:solidFill>
                    <a:srgbClr val="000000"/>
                  </a:solidFill>
                  <a:latin typeface="+mj-lt"/>
                  <a:cs typeface="Arial" panose="020B0604020202020204" pitchFamily="34" charset="0"/>
                </a:rPr>
                <a:t>the plates and the </a:t>
              </a:r>
              <a:r>
                <a:rPr lang="en-US" altLang="en-US" dirty="0" smtClean="0">
                  <a:solidFill>
                    <a:srgbClr val="000000"/>
                  </a:solidFill>
                  <a:latin typeface="+mj-lt"/>
                  <a:cs typeface="Arial" panose="020B0604020202020204" pitchFamily="34" charset="0"/>
                </a:rPr>
                <a:t>distance (d) </a:t>
              </a:r>
              <a:r>
                <a:rPr lang="en-US" altLang="en-US" dirty="0">
                  <a:solidFill>
                    <a:srgbClr val="000000"/>
                  </a:solidFill>
                  <a:latin typeface="+mj-lt"/>
                  <a:cs typeface="Arial" panose="020B0604020202020204" pitchFamily="34" charset="0"/>
                </a:rPr>
                <a:t>between the plates. The capacitance </a:t>
              </a:r>
              <a:r>
                <a:rPr lang="en-US" altLang="en-US" dirty="0" smtClean="0">
                  <a:solidFill>
                    <a:srgbClr val="000000"/>
                  </a:solidFill>
                  <a:latin typeface="+mj-lt"/>
                  <a:cs typeface="Arial" panose="020B0604020202020204" pitchFamily="34" charset="0"/>
                </a:rPr>
                <a:t>also </a:t>
              </a:r>
              <a:r>
                <a:rPr lang="en-US" altLang="en-US" dirty="0">
                  <a:solidFill>
                    <a:srgbClr val="000000"/>
                  </a:solidFill>
                  <a:latin typeface="+mj-lt"/>
                  <a:cs typeface="Arial" panose="020B0604020202020204" pitchFamily="34" charset="0"/>
                </a:rPr>
                <a:t>changes with the dielectric </a:t>
              </a:r>
              <a:r>
                <a:rPr lang="en-US" altLang="en-US" dirty="0" smtClean="0">
                  <a:solidFill>
                    <a:srgbClr val="000000"/>
                  </a:solidFill>
                  <a:latin typeface="+mj-lt"/>
                  <a:cs typeface="Arial" panose="020B0604020202020204" pitchFamily="34" charset="0"/>
                </a:rPr>
                <a:t>constant (</a:t>
              </a:r>
              <a:r>
                <a:rPr lang="el-GR" altLang="en-US" dirty="0" smtClean="0">
                  <a:solidFill>
                    <a:srgbClr val="000000"/>
                  </a:solidFill>
                  <a:latin typeface="+mj-lt"/>
                  <a:cs typeface="Arial" panose="020B0604020202020204" pitchFamily="34" charset="0"/>
                </a:rPr>
                <a:t>ε</a:t>
              </a:r>
              <a:r>
                <a:rPr lang="en-GB" altLang="en-US" baseline="-25000" dirty="0" smtClean="0">
                  <a:solidFill>
                    <a:srgbClr val="000000"/>
                  </a:solidFill>
                  <a:latin typeface="+mj-lt"/>
                  <a:cs typeface="Arial" panose="020B0604020202020204" pitchFamily="34" charset="0"/>
                </a:rPr>
                <a:t>0</a:t>
              </a:r>
              <a:r>
                <a:rPr lang="en-GB" altLang="en-US" dirty="0" smtClean="0">
                  <a:solidFill>
                    <a:srgbClr val="000000"/>
                  </a:solidFill>
                  <a:latin typeface="+mj-lt"/>
                  <a:cs typeface="Arial" panose="020B0604020202020204" pitchFamily="34" charset="0"/>
                </a:rPr>
                <a:t>) </a:t>
              </a:r>
              <a:r>
                <a:rPr lang="en-US" altLang="en-US" dirty="0" smtClean="0">
                  <a:solidFill>
                    <a:srgbClr val="000000"/>
                  </a:solidFill>
                  <a:latin typeface="+mj-lt"/>
                  <a:cs typeface="Arial" panose="020B0604020202020204" pitchFamily="34" charset="0"/>
                </a:rPr>
                <a:t> </a:t>
              </a:r>
              <a:r>
                <a:rPr lang="en-US" altLang="en-US" dirty="0">
                  <a:solidFill>
                    <a:srgbClr val="000000"/>
                  </a:solidFill>
                  <a:latin typeface="+mj-lt"/>
                  <a:cs typeface="Arial" panose="020B0604020202020204" pitchFamily="34" charset="0"/>
                </a:rPr>
                <a:t>of the </a:t>
              </a:r>
              <a:r>
                <a:rPr lang="en-US" altLang="en-US" dirty="0" smtClean="0">
                  <a:solidFill>
                    <a:srgbClr val="000000"/>
                  </a:solidFill>
                  <a:latin typeface="+mj-lt"/>
                  <a:cs typeface="Arial" panose="020B0604020202020204" pitchFamily="34" charset="0"/>
                </a:rPr>
                <a:t>material </a:t>
              </a:r>
              <a:r>
                <a:rPr lang="en-US" altLang="en-US" dirty="0">
                  <a:solidFill>
                    <a:srgbClr val="000000"/>
                  </a:solidFill>
                  <a:latin typeface="+mj-lt"/>
                  <a:cs typeface="Arial" panose="020B0604020202020204" pitchFamily="34" charset="0"/>
                </a:rPr>
                <a:t>used in it.</a:t>
              </a:r>
            </a:p>
          </p:txBody>
        </p:sp>
      </p:grpSp>
      <p:sp>
        <p:nvSpPr>
          <p:cNvPr id="24" name="Rechthoek 23"/>
          <p:cNvSpPr/>
          <p:nvPr/>
        </p:nvSpPr>
        <p:spPr>
          <a:xfrm>
            <a:off x="467704" y="1491989"/>
            <a:ext cx="3330615" cy="369332"/>
          </a:xfrm>
          <a:prstGeom prst="rect">
            <a:avLst/>
          </a:prstGeom>
        </p:spPr>
        <p:txBody>
          <a:bodyPr wrap="square">
            <a:spAutoFit/>
          </a:bodyPr>
          <a:lstStyle/>
          <a:p>
            <a:pPr lvl="0" eaLnBrk="0" fontAlgn="base" hangingPunct="0">
              <a:spcBef>
                <a:spcPct val="0"/>
              </a:spcBef>
              <a:spcAft>
                <a:spcPct val="0"/>
              </a:spcAft>
            </a:pPr>
            <a:r>
              <a:rPr lang="en-US" altLang="en-US" dirty="0">
                <a:solidFill>
                  <a:srgbClr val="000000"/>
                </a:solidFill>
                <a:cs typeface="Arial" panose="020B0604020202020204" pitchFamily="34" charset="0"/>
              </a:rPr>
              <a:t>What is </a:t>
            </a:r>
            <a:r>
              <a:rPr lang="en-US" altLang="en-US" dirty="0" smtClean="0">
                <a:solidFill>
                  <a:srgbClr val="000000"/>
                </a:solidFill>
                <a:cs typeface="Arial" panose="020B0604020202020204" pitchFamily="34" charset="0"/>
              </a:rPr>
              <a:t>a Capacitance?</a:t>
            </a:r>
            <a:endParaRPr lang="en-US" dirty="0"/>
          </a:p>
        </p:txBody>
      </p:sp>
      <p:pic>
        <p:nvPicPr>
          <p:cNvPr id="25" name="Picture 4" descr=" C = \dfrac{\varepsilon_0 K A}{d}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2864" y="2045679"/>
            <a:ext cx="1508995" cy="665256"/>
          </a:xfrm>
          <a:prstGeom prst="rect">
            <a:avLst/>
          </a:prstGeom>
          <a:noFill/>
          <a:extLst>
            <a:ext uri="{909E8E84-426E-40DD-AFC4-6F175D3DCCD1}">
              <a14:hiddenFill xmlns:a14="http://schemas.microsoft.com/office/drawing/2010/main">
                <a:solidFill>
                  <a:srgbClr val="FFFFFF"/>
                </a:solidFill>
              </a14:hiddenFill>
            </a:ext>
          </a:extLst>
        </p:spPr>
      </p:pic>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86581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Afbeelding 2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16747" y="3220765"/>
            <a:ext cx="4088467" cy="2825866"/>
          </a:xfrm>
          <a:prstGeom prst="rect">
            <a:avLst/>
          </a:prstGeom>
        </p:spPr>
      </p:pic>
      <p:sp>
        <p:nvSpPr>
          <p:cNvPr id="2" name="Titel 1"/>
          <p:cNvSpPr>
            <a:spLocks noGrp="1"/>
          </p:cNvSpPr>
          <p:nvPr>
            <p:ph type="title" idx="4294967295"/>
          </p:nvPr>
        </p:nvSpPr>
        <p:spPr>
          <a:xfrm>
            <a:off x="476250" y="440796"/>
            <a:ext cx="1101090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Capacitive Transducers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10033000" y="6443133"/>
            <a:ext cx="2147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Transducers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19" name="Rechthoek 18"/>
          <p:cNvSpPr/>
          <p:nvPr/>
        </p:nvSpPr>
        <p:spPr>
          <a:xfrm>
            <a:off x="356533" y="1540127"/>
            <a:ext cx="2224696" cy="369332"/>
          </a:xfrm>
          <a:prstGeom prst="rect">
            <a:avLst/>
          </a:prstGeom>
        </p:spPr>
        <p:txBody>
          <a:bodyPr wrap="square">
            <a:spAutoFit/>
          </a:bodyPr>
          <a:lstStyle/>
          <a:p>
            <a:pPr lvl="0" eaLnBrk="0" fontAlgn="base" hangingPunct="0">
              <a:spcBef>
                <a:spcPct val="0"/>
              </a:spcBef>
              <a:spcAft>
                <a:spcPct val="0"/>
              </a:spcAft>
            </a:pPr>
            <a:r>
              <a:rPr lang="en-US" altLang="en-US" dirty="0" smtClean="0">
                <a:solidFill>
                  <a:srgbClr val="000000"/>
                </a:solidFill>
                <a:cs typeface="Arial" panose="020B0604020202020204" pitchFamily="34" charset="0"/>
              </a:rPr>
              <a:t>How does it work ?</a:t>
            </a:r>
            <a:endParaRPr lang="en-US" dirty="0"/>
          </a:p>
        </p:txBody>
      </p:sp>
      <p:sp>
        <p:nvSpPr>
          <p:cNvPr id="15" name="Rechthoek 14"/>
          <p:cNvSpPr/>
          <p:nvPr/>
        </p:nvSpPr>
        <p:spPr>
          <a:xfrm>
            <a:off x="2581230" y="1540127"/>
            <a:ext cx="8905920" cy="1415772"/>
          </a:xfrm>
          <a:prstGeom prst="rect">
            <a:avLst/>
          </a:prstGeom>
        </p:spPr>
        <p:txBody>
          <a:bodyPr wrap="square">
            <a:spAutoFit/>
          </a:bodyPr>
          <a:lstStyle/>
          <a:p>
            <a:pPr lvl="0" eaLnBrk="0" fontAlgn="base" hangingPunct="0">
              <a:spcBef>
                <a:spcPct val="0"/>
              </a:spcBef>
              <a:spcAft>
                <a:spcPct val="0"/>
              </a:spcAft>
            </a:pPr>
            <a:r>
              <a:rPr lang="en-US" altLang="en-US" dirty="0">
                <a:solidFill>
                  <a:srgbClr val="000000"/>
                </a:solidFill>
                <a:latin typeface="+mj-lt"/>
                <a:cs typeface="Arial" panose="020B0604020202020204" pitchFamily="34" charset="0"/>
              </a:rPr>
              <a:t>In the instruments using </a:t>
            </a:r>
            <a:r>
              <a:rPr lang="en-US" altLang="en-US" dirty="0" smtClean="0">
                <a:solidFill>
                  <a:srgbClr val="000000"/>
                </a:solidFill>
                <a:latin typeface="+mj-lt"/>
                <a:cs typeface="Arial" panose="020B0604020202020204" pitchFamily="34" charset="0"/>
              </a:rPr>
              <a:t>capacitive </a:t>
            </a:r>
            <a:r>
              <a:rPr lang="en-US" altLang="en-US" dirty="0">
                <a:solidFill>
                  <a:srgbClr val="000000"/>
                </a:solidFill>
                <a:latin typeface="+mj-lt"/>
                <a:cs typeface="Arial" panose="020B0604020202020204" pitchFamily="34" charset="0"/>
              </a:rPr>
              <a:t>transducers the value of the capacitance changes due to change in the value of the input quantity that is to be </a:t>
            </a:r>
            <a:r>
              <a:rPr lang="en-US" altLang="en-US" dirty="0" smtClean="0">
                <a:solidFill>
                  <a:srgbClr val="000000"/>
                </a:solidFill>
                <a:latin typeface="+mj-lt"/>
                <a:cs typeface="Arial" panose="020B0604020202020204" pitchFamily="34" charset="0"/>
              </a:rPr>
              <a:t>measured (e.g. pressure, displacement). </a:t>
            </a:r>
          </a:p>
          <a:p>
            <a:pPr lvl="0" eaLnBrk="0" fontAlgn="base" hangingPunct="0">
              <a:spcBef>
                <a:spcPct val="0"/>
              </a:spcBef>
              <a:spcAft>
                <a:spcPct val="0"/>
              </a:spcAft>
            </a:pPr>
            <a:endParaRPr lang="en-US" altLang="en-US" sz="1050" dirty="0">
              <a:solidFill>
                <a:srgbClr val="000000"/>
              </a:solidFill>
              <a:latin typeface="+mj-lt"/>
              <a:cs typeface="Arial" panose="020B0604020202020204" pitchFamily="34" charset="0"/>
            </a:endParaRPr>
          </a:p>
          <a:p>
            <a:pPr lvl="0" eaLnBrk="0" fontAlgn="base" hangingPunct="0">
              <a:spcBef>
                <a:spcPct val="0"/>
              </a:spcBef>
              <a:spcAft>
                <a:spcPct val="0"/>
              </a:spcAft>
            </a:pPr>
            <a:r>
              <a:rPr lang="en-US" altLang="en-US" dirty="0" smtClean="0">
                <a:solidFill>
                  <a:srgbClr val="000000"/>
                </a:solidFill>
                <a:latin typeface="+mj-lt"/>
                <a:cs typeface="Arial" panose="020B0604020202020204" pitchFamily="34" charset="0"/>
              </a:rPr>
              <a:t>This </a:t>
            </a:r>
            <a:r>
              <a:rPr lang="en-US" altLang="en-US" dirty="0">
                <a:solidFill>
                  <a:srgbClr val="000000"/>
                </a:solidFill>
                <a:latin typeface="+mj-lt"/>
                <a:cs typeface="Arial" panose="020B0604020202020204" pitchFamily="34" charset="0"/>
              </a:rPr>
              <a:t>change in capacitance can be measured </a:t>
            </a:r>
            <a:r>
              <a:rPr lang="en-US" altLang="en-US" dirty="0" smtClean="0">
                <a:solidFill>
                  <a:srgbClr val="000000"/>
                </a:solidFill>
                <a:latin typeface="+mj-lt"/>
                <a:cs typeface="Arial" panose="020B0604020202020204" pitchFamily="34" charset="0"/>
              </a:rPr>
              <a:t>in an electronic circuit and can be calibrated </a:t>
            </a:r>
            <a:r>
              <a:rPr lang="en-US" altLang="en-US" dirty="0">
                <a:solidFill>
                  <a:srgbClr val="000000"/>
                </a:solidFill>
                <a:latin typeface="+mj-lt"/>
                <a:cs typeface="Arial" panose="020B0604020202020204" pitchFamily="34" charset="0"/>
              </a:rPr>
              <a:t>against the input </a:t>
            </a:r>
            <a:r>
              <a:rPr lang="en-US" altLang="en-US" dirty="0" smtClean="0">
                <a:solidFill>
                  <a:srgbClr val="000000"/>
                </a:solidFill>
                <a:latin typeface="+mj-lt"/>
                <a:cs typeface="Arial" panose="020B0604020202020204" pitchFamily="34" charset="0"/>
              </a:rPr>
              <a:t>quantity. Thus </a:t>
            </a:r>
            <a:r>
              <a:rPr lang="en-US" altLang="en-US" dirty="0">
                <a:solidFill>
                  <a:srgbClr val="000000"/>
                </a:solidFill>
                <a:latin typeface="+mj-lt"/>
                <a:cs typeface="Arial" panose="020B0604020202020204" pitchFamily="34" charset="0"/>
              </a:rPr>
              <a:t>the value </a:t>
            </a:r>
            <a:r>
              <a:rPr lang="en-US" altLang="en-US" dirty="0" smtClean="0">
                <a:solidFill>
                  <a:srgbClr val="000000"/>
                </a:solidFill>
                <a:latin typeface="+mj-lt"/>
                <a:cs typeface="Arial" panose="020B0604020202020204" pitchFamily="34" charset="0"/>
              </a:rPr>
              <a:t>of </a:t>
            </a:r>
            <a:r>
              <a:rPr lang="en-US" altLang="en-US" dirty="0">
                <a:solidFill>
                  <a:srgbClr val="000000"/>
                </a:solidFill>
                <a:latin typeface="+mj-lt"/>
                <a:cs typeface="Arial" panose="020B0604020202020204" pitchFamily="34" charset="0"/>
              </a:rPr>
              <a:t>the input quantity can be measured directly</a:t>
            </a:r>
            <a:r>
              <a:rPr lang="en-US" altLang="en-US" dirty="0" smtClean="0">
                <a:solidFill>
                  <a:srgbClr val="000000"/>
                </a:solidFill>
                <a:latin typeface="+mj-lt"/>
                <a:cs typeface="Arial" panose="020B0604020202020204" pitchFamily="34" charset="0"/>
              </a:rPr>
              <a:t>.</a:t>
            </a:r>
            <a:r>
              <a:rPr lang="en-US" altLang="en-US" dirty="0">
                <a:solidFill>
                  <a:srgbClr val="014A7F"/>
                </a:solidFill>
                <a:latin typeface="+mj-lt"/>
                <a:cs typeface="Arial" panose="020B0604020202020204" pitchFamily="34" charset="0"/>
              </a:rPr>
              <a:t>      </a:t>
            </a:r>
            <a:endParaRPr lang="en-US" dirty="0">
              <a:latin typeface="+mj-lt"/>
            </a:endParaRPr>
          </a:p>
        </p:txBody>
      </p:sp>
      <p:pic>
        <p:nvPicPr>
          <p:cNvPr id="9" name="Afbeelding 8"/>
          <p:cNvPicPr>
            <a:picLocks noChangeAspect="1"/>
          </p:cNvPicPr>
          <p:nvPr/>
        </p:nvPicPr>
        <p:blipFill>
          <a:blip r:embed="rId3"/>
          <a:stretch>
            <a:fillRect/>
          </a:stretch>
        </p:blipFill>
        <p:spPr>
          <a:xfrm>
            <a:off x="6498060" y="3473509"/>
            <a:ext cx="4608513" cy="2544167"/>
          </a:xfrm>
          <a:prstGeom prst="rect">
            <a:avLst/>
          </a:prstGeom>
        </p:spPr>
      </p:pic>
      <p:sp>
        <p:nvSpPr>
          <p:cNvPr id="10" name="Tekstvak 9"/>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239427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11010900"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Capacitive Transducers: applications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10033000" y="6443133"/>
            <a:ext cx="2147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Transducers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pic>
        <p:nvPicPr>
          <p:cNvPr id="3" name="Afbeelding 2"/>
          <p:cNvPicPr>
            <a:picLocks noChangeAspect="1"/>
          </p:cNvPicPr>
          <p:nvPr/>
        </p:nvPicPr>
        <p:blipFill>
          <a:blip r:embed="rId2"/>
          <a:stretch>
            <a:fillRect/>
          </a:stretch>
        </p:blipFill>
        <p:spPr>
          <a:xfrm>
            <a:off x="6002866" y="2654220"/>
            <a:ext cx="5208928" cy="3228346"/>
          </a:xfrm>
          <a:prstGeom prst="rect">
            <a:avLst/>
          </a:prstGeom>
        </p:spPr>
      </p:pic>
      <p:sp>
        <p:nvSpPr>
          <p:cNvPr id="5" name="Rechthoek 4"/>
          <p:cNvSpPr/>
          <p:nvPr/>
        </p:nvSpPr>
        <p:spPr>
          <a:xfrm>
            <a:off x="467704" y="1561157"/>
            <a:ext cx="11019446" cy="646331"/>
          </a:xfrm>
          <a:prstGeom prst="rect">
            <a:avLst/>
          </a:prstGeom>
        </p:spPr>
        <p:txBody>
          <a:bodyPr wrap="square">
            <a:spAutoFit/>
          </a:bodyPr>
          <a:lstStyle/>
          <a:p>
            <a:r>
              <a:rPr lang="en-US" dirty="0" smtClean="0">
                <a:solidFill>
                  <a:srgbClr val="000000"/>
                </a:solidFill>
                <a:latin typeface="+mj-lt"/>
                <a:cs typeface="Arial" panose="020B0604020202020204" pitchFamily="34" charset="0"/>
              </a:rPr>
              <a:t>Medical </a:t>
            </a:r>
            <a:r>
              <a:rPr lang="en-US" dirty="0">
                <a:solidFill>
                  <a:srgbClr val="000000"/>
                </a:solidFill>
                <a:latin typeface="+mj-lt"/>
                <a:cs typeface="Arial" panose="020B0604020202020204" pitchFamily="34" charset="0"/>
              </a:rPr>
              <a:t>A</a:t>
            </a:r>
            <a:r>
              <a:rPr lang="en-US" dirty="0" smtClean="0">
                <a:solidFill>
                  <a:srgbClr val="000000"/>
                </a:solidFill>
                <a:latin typeface="+mj-lt"/>
                <a:cs typeface="Arial" panose="020B0604020202020204" pitchFamily="34" charset="0"/>
              </a:rPr>
              <a:t>pplications</a:t>
            </a:r>
            <a:r>
              <a:rPr lang="en-US" dirty="0">
                <a:solidFill>
                  <a:srgbClr val="000000"/>
                </a:solidFill>
                <a:latin typeface="+mj-lt"/>
                <a:cs typeface="Arial" panose="020B0604020202020204" pitchFamily="34" charset="0"/>
              </a:rPr>
              <a:t>: </a:t>
            </a:r>
            <a:r>
              <a:rPr lang="en-US" dirty="0" smtClean="0">
                <a:solidFill>
                  <a:srgbClr val="000000"/>
                </a:solidFill>
                <a:latin typeface="+mj-lt"/>
                <a:cs typeface="Arial" panose="020B0604020202020204" pitchFamily="34" charset="0"/>
              </a:rPr>
              <a:t>  e.g</a:t>
            </a:r>
            <a:r>
              <a:rPr lang="en-US" dirty="0">
                <a:solidFill>
                  <a:srgbClr val="000000"/>
                </a:solidFill>
                <a:latin typeface="+mj-lt"/>
                <a:cs typeface="Arial" panose="020B0604020202020204" pitchFamily="34" charset="0"/>
              </a:rPr>
              <a:t>. Invasive measurement of blood-pressure; </a:t>
            </a:r>
            <a:r>
              <a:rPr lang="en-US" dirty="0" err="1">
                <a:solidFill>
                  <a:srgbClr val="000000"/>
                </a:solidFill>
                <a:latin typeface="+mj-lt"/>
                <a:cs typeface="Arial" panose="020B0604020202020204" pitchFamily="34" charset="0"/>
              </a:rPr>
              <a:t>i</a:t>
            </a:r>
            <a:r>
              <a:rPr lang="en-GB" dirty="0" err="1">
                <a:solidFill>
                  <a:srgbClr val="000000"/>
                </a:solidFill>
                <a:latin typeface="+mj-lt"/>
                <a:cs typeface="Arial" panose="020B0604020202020204" pitchFamily="34" charset="0"/>
              </a:rPr>
              <a:t>ntra</a:t>
            </a:r>
            <a:r>
              <a:rPr lang="en-GB" dirty="0">
                <a:solidFill>
                  <a:srgbClr val="000000"/>
                </a:solidFill>
                <a:latin typeface="+mj-lt"/>
                <a:cs typeface="Arial" panose="020B0604020202020204" pitchFamily="34" charset="0"/>
              </a:rPr>
              <a:t>-ocular pressure and </a:t>
            </a:r>
            <a:r>
              <a:rPr lang="en-GB" dirty="0" smtClean="0">
                <a:solidFill>
                  <a:srgbClr val="000000"/>
                </a:solidFill>
                <a:latin typeface="+mj-lt"/>
                <a:cs typeface="Arial" panose="020B0604020202020204" pitchFamily="34" charset="0"/>
              </a:rPr>
              <a:t>intra-cranial </a:t>
            </a:r>
            <a:r>
              <a:rPr lang="en-GB" dirty="0">
                <a:solidFill>
                  <a:srgbClr val="000000"/>
                </a:solidFill>
                <a:latin typeface="+mj-lt"/>
                <a:cs typeface="Arial" panose="020B0604020202020204" pitchFamily="34" charset="0"/>
              </a:rPr>
              <a:t>pressure. </a:t>
            </a:r>
            <a:endParaRPr lang="en-GB" dirty="0" smtClean="0">
              <a:solidFill>
                <a:srgbClr val="000000"/>
              </a:solidFill>
              <a:latin typeface="+mj-lt"/>
              <a:cs typeface="Arial" panose="020B0604020202020204" pitchFamily="34" charset="0"/>
            </a:endParaRPr>
          </a:p>
          <a:p>
            <a:r>
              <a:rPr lang="en-GB" dirty="0">
                <a:solidFill>
                  <a:srgbClr val="000000"/>
                </a:solidFill>
                <a:latin typeface="+mj-lt"/>
                <a:cs typeface="Arial" panose="020B0604020202020204" pitchFamily="34" charset="0"/>
              </a:rPr>
              <a:t>	</a:t>
            </a:r>
            <a:r>
              <a:rPr lang="en-GB" dirty="0" smtClean="0">
                <a:solidFill>
                  <a:srgbClr val="000000"/>
                </a:solidFill>
                <a:latin typeface="+mj-lt"/>
                <a:cs typeface="Arial" panose="020B0604020202020204" pitchFamily="34" charset="0"/>
              </a:rPr>
              <a:t>				All </a:t>
            </a:r>
            <a:r>
              <a:rPr lang="en-GB" dirty="0">
                <a:solidFill>
                  <a:srgbClr val="000000"/>
                </a:solidFill>
                <a:latin typeface="+mj-lt"/>
                <a:cs typeface="Arial" panose="020B0604020202020204" pitchFamily="34" charset="0"/>
              </a:rPr>
              <a:t>at the tip of a catheter. </a:t>
            </a:r>
            <a:endParaRPr lang="en-US" dirty="0">
              <a:solidFill>
                <a:srgbClr val="000000"/>
              </a:solidFill>
              <a:latin typeface="+mj-lt"/>
              <a:cs typeface="Arial" panose="020B0604020202020204" pitchFamily="34" charset="0"/>
            </a:endParaRPr>
          </a:p>
        </p:txBody>
      </p:sp>
      <p:pic>
        <p:nvPicPr>
          <p:cNvPr id="8" name="Afbeelding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855" y="2107829"/>
            <a:ext cx="3883489" cy="1365622"/>
          </a:xfrm>
          <a:prstGeom prst="rect">
            <a:avLst/>
          </a:prstGeom>
        </p:spPr>
      </p:pic>
      <p:pic>
        <p:nvPicPr>
          <p:cNvPr id="4" name="Afbeelding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2130" y="3567384"/>
            <a:ext cx="4452190" cy="2749888"/>
          </a:xfrm>
          <a:prstGeom prst="rect">
            <a:avLst/>
          </a:prstGeom>
        </p:spPr>
      </p:pic>
      <p:sp>
        <p:nvSpPr>
          <p:cNvPr id="10" name="Tekstvak 9"/>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330813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11010900"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Photo-electric Transducers</a:t>
            </a:r>
          </a:p>
        </p:txBody>
      </p:sp>
      <p:sp>
        <p:nvSpPr>
          <p:cNvPr id="6" name="Titel 1"/>
          <p:cNvSpPr txBox="1">
            <a:spLocks/>
          </p:cNvSpPr>
          <p:nvPr/>
        </p:nvSpPr>
        <p:spPr>
          <a:xfrm>
            <a:off x="10033000" y="6443133"/>
            <a:ext cx="2147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Transducers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3" name="Rechthoek 2"/>
          <p:cNvSpPr/>
          <p:nvPr/>
        </p:nvSpPr>
        <p:spPr>
          <a:xfrm>
            <a:off x="357718" y="2443480"/>
            <a:ext cx="2470150" cy="646331"/>
          </a:xfrm>
          <a:prstGeom prst="rect">
            <a:avLst/>
          </a:prstGeom>
        </p:spPr>
        <p:txBody>
          <a:bodyPr wrap="square">
            <a:spAutoFit/>
          </a:bodyPr>
          <a:lstStyle/>
          <a:p>
            <a:r>
              <a:rPr lang="en-GB" dirty="0" smtClean="0">
                <a:solidFill>
                  <a:srgbClr val="252525"/>
                </a:solidFill>
                <a:latin typeface="+mj-lt"/>
              </a:rPr>
              <a:t>What is a</a:t>
            </a:r>
            <a:r>
              <a:rPr lang="en-GB" dirty="0">
                <a:solidFill>
                  <a:srgbClr val="252525"/>
                </a:solidFill>
                <a:latin typeface="+mj-lt"/>
              </a:rPr>
              <a:t> </a:t>
            </a:r>
            <a:endParaRPr lang="en-GB" dirty="0" smtClean="0">
              <a:solidFill>
                <a:srgbClr val="252525"/>
              </a:solidFill>
              <a:latin typeface="+mj-lt"/>
            </a:endParaRPr>
          </a:p>
          <a:p>
            <a:r>
              <a:rPr lang="en-GB" b="1" dirty="0" smtClean="0">
                <a:solidFill>
                  <a:srgbClr val="252525"/>
                </a:solidFill>
                <a:latin typeface="+mj-lt"/>
              </a:rPr>
              <a:t>photo-electric sensor ?</a:t>
            </a:r>
            <a:endParaRPr lang="en-US" dirty="0">
              <a:solidFill>
                <a:srgbClr val="252525"/>
              </a:solidFill>
              <a:latin typeface="+mj-lt"/>
            </a:endParaRPr>
          </a:p>
        </p:txBody>
      </p:sp>
      <p:sp>
        <p:nvSpPr>
          <p:cNvPr id="4" name="Rechthoek 3"/>
          <p:cNvSpPr/>
          <p:nvPr/>
        </p:nvSpPr>
        <p:spPr>
          <a:xfrm>
            <a:off x="2963332" y="2464588"/>
            <a:ext cx="4080933" cy="2031325"/>
          </a:xfrm>
          <a:prstGeom prst="rect">
            <a:avLst/>
          </a:prstGeom>
        </p:spPr>
        <p:txBody>
          <a:bodyPr wrap="square">
            <a:spAutoFit/>
          </a:bodyPr>
          <a:lstStyle/>
          <a:p>
            <a:r>
              <a:rPr lang="en-GB" dirty="0" smtClean="0">
                <a:solidFill>
                  <a:srgbClr val="252525"/>
                </a:solidFill>
                <a:latin typeface="Calibri Light" panose="020F0302020204030204"/>
              </a:rPr>
              <a:t>This sensor uses the photo-electric effect to convert light </a:t>
            </a:r>
            <a:r>
              <a:rPr lang="en-GB" dirty="0">
                <a:solidFill>
                  <a:srgbClr val="252525"/>
                </a:solidFill>
                <a:latin typeface="Calibri Light" panose="020F0302020204030204"/>
              </a:rPr>
              <a:t>energy into electrical energy. When light falls on photosensitive </a:t>
            </a:r>
            <a:r>
              <a:rPr lang="en-GB" dirty="0" smtClean="0">
                <a:solidFill>
                  <a:srgbClr val="252525"/>
                </a:solidFill>
                <a:latin typeface="Calibri Light" panose="020F0302020204030204"/>
              </a:rPr>
              <a:t>element, </a:t>
            </a:r>
            <a:r>
              <a:rPr lang="en-GB" dirty="0">
                <a:solidFill>
                  <a:srgbClr val="252525"/>
                </a:solidFill>
                <a:latin typeface="Calibri Light" panose="020F0302020204030204"/>
              </a:rPr>
              <a:t>electric current is generated that is measured directly or after amplification. </a:t>
            </a:r>
            <a:r>
              <a:rPr lang="en-GB" dirty="0" smtClean="0">
                <a:solidFill>
                  <a:srgbClr val="252525"/>
                </a:solidFill>
                <a:latin typeface="Calibri Light" panose="020F0302020204030204"/>
              </a:rPr>
              <a:t> </a:t>
            </a:r>
          </a:p>
          <a:p>
            <a:r>
              <a:rPr lang="en-GB" dirty="0" smtClean="0">
                <a:solidFill>
                  <a:srgbClr val="252525"/>
                </a:solidFill>
                <a:latin typeface="Calibri Light" panose="020F0302020204030204"/>
              </a:rPr>
              <a:t>It can be used to </a:t>
            </a:r>
            <a:r>
              <a:rPr lang="en-GB" dirty="0">
                <a:solidFill>
                  <a:srgbClr val="252525"/>
                </a:solidFill>
                <a:latin typeface="Calibri Light" panose="020F0302020204030204"/>
              </a:rPr>
              <a:t>detect the distance, absence, or presence of an </a:t>
            </a:r>
            <a:r>
              <a:rPr lang="en-GB" dirty="0" smtClean="0">
                <a:solidFill>
                  <a:srgbClr val="252525"/>
                </a:solidFill>
                <a:latin typeface="Calibri Light" panose="020F0302020204030204"/>
              </a:rPr>
              <a:t>object. </a:t>
            </a:r>
          </a:p>
        </p:txBody>
      </p:sp>
      <p:sp>
        <p:nvSpPr>
          <p:cNvPr id="12" name="Rechthoek 11"/>
          <p:cNvSpPr/>
          <p:nvPr/>
        </p:nvSpPr>
        <p:spPr>
          <a:xfrm>
            <a:off x="357718" y="1466154"/>
            <a:ext cx="2470150" cy="646331"/>
          </a:xfrm>
          <a:prstGeom prst="rect">
            <a:avLst/>
          </a:prstGeom>
        </p:spPr>
        <p:txBody>
          <a:bodyPr wrap="square">
            <a:spAutoFit/>
          </a:bodyPr>
          <a:lstStyle/>
          <a:p>
            <a:r>
              <a:rPr lang="en-GB" dirty="0" smtClean="0">
                <a:solidFill>
                  <a:srgbClr val="252525"/>
                </a:solidFill>
                <a:latin typeface="+mj-lt"/>
              </a:rPr>
              <a:t>What is the</a:t>
            </a:r>
            <a:r>
              <a:rPr lang="en-GB" dirty="0">
                <a:solidFill>
                  <a:srgbClr val="252525"/>
                </a:solidFill>
                <a:latin typeface="+mj-lt"/>
              </a:rPr>
              <a:t> </a:t>
            </a:r>
            <a:endParaRPr lang="en-GB" dirty="0" smtClean="0">
              <a:solidFill>
                <a:srgbClr val="252525"/>
              </a:solidFill>
              <a:latin typeface="+mj-lt"/>
            </a:endParaRPr>
          </a:p>
          <a:p>
            <a:r>
              <a:rPr lang="en-GB" b="1" dirty="0" smtClean="0">
                <a:solidFill>
                  <a:srgbClr val="252525"/>
                </a:solidFill>
                <a:latin typeface="+mj-lt"/>
              </a:rPr>
              <a:t>photo-electric effect ?</a:t>
            </a:r>
            <a:endParaRPr lang="en-US" dirty="0">
              <a:solidFill>
                <a:srgbClr val="252525"/>
              </a:solidFill>
              <a:latin typeface="+mj-lt"/>
            </a:endParaRPr>
          </a:p>
        </p:txBody>
      </p:sp>
      <p:sp>
        <p:nvSpPr>
          <p:cNvPr id="15" name="Rechthoek 14"/>
          <p:cNvSpPr/>
          <p:nvPr/>
        </p:nvSpPr>
        <p:spPr>
          <a:xfrm>
            <a:off x="2963334" y="1454879"/>
            <a:ext cx="8432798" cy="646331"/>
          </a:xfrm>
          <a:prstGeom prst="rect">
            <a:avLst/>
          </a:prstGeom>
        </p:spPr>
        <p:txBody>
          <a:bodyPr wrap="square">
            <a:spAutoFit/>
          </a:bodyPr>
          <a:lstStyle/>
          <a:p>
            <a:r>
              <a:rPr lang="en-GB" dirty="0" smtClean="0">
                <a:solidFill>
                  <a:srgbClr val="252525"/>
                </a:solidFill>
                <a:latin typeface="Calibri Light" panose="020F0302020204030204"/>
              </a:rPr>
              <a:t>This is the ejection of electrons of a metal or semi-conductor surface when illuminated by light (EM-radiation) of a suitable wave-length. </a:t>
            </a:r>
            <a:endParaRPr lang="en-US" dirty="0">
              <a:solidFill>
                <a:srgbClr val="252525"/>
              </a:solidFill>
              <a:latin typeface="Calibri Light" panose="020F0302020204030204"/>
            </a:endParaRPr>
          </a:p>
        </p:txBody>
      </p:sp>
      <p:grpSp>
        <p:nvGrpSpPr>
          <p:cNvPr id="7" name="Groep 6"/>
          <p:cNvGrpSpPr/>
          <p:nvPr/>
        </p:nvGrpSpPr>
        <p:grpSpPr>
          <a:xfrm>
            <a:off x="2908297" y="2222504"/>
            <a:ext cx="8487835" cy="3964454"/>
            <a:chOff x="2908297" y="2222504"/>
            <a:chExt cx="8487835" cy="3964454"/>
          </a:xfrm>
        </p:grpSpPr>
        <p:pic>
          <p:nvPicPr>
            <p:cNvPr id="9" name="Afbeelding 8"/>
            <p:cNvPicPr>
              <a:picLocks noChangeAspect="1"/>
            </p:cNvPicPr>
            <p:nvPr/>
          </p:nvPicPr>
          <p:blipFill>
            <a:blip r:embed="rId2"/>
            <a:stretch>
              <a:fillRect/>
            </a:stretch>
          </p:blipFill>
          <p:spPr>
            <a:xfrm>
              <a:off x="7594600" y="2222504"/>
              <a:ext cx="3801532" cy="3964454"/>
            </a:xfrm>
            <a:prstGeom prst="rect">
              <a:avLst/>
            </a:prstGeom>
          </p:spPr>
        </p:pic>
        <p:sp>
          <p:nvSpPr>
            <p:cNvPr id="5" name="Rechthoek 4"/>
            <p:cNvSpPr/>
            <p:nvPr/>
          </p:nvSpPr>
          <p:spPr>
            <a:xfrm>
              <a:off x="2908297" y="4699822"/>
              <a:ext cx="4411135" cy="1200329"/>
            </a:xfrm>
            <a:prstGeom prst="rect">
              <a:avLst/>
            </a:prstGeom>
          </p:spPr>
          <p:txBody>
            <a:bodyPr wrap="square">
              <a:spAutoFit/>
            </a:bodyPr>
            <a:lstStyle/>
            <a:p>
              <a:pPr lvl="0"/>
              <a:r>
                <a:rPr lang="en-GB" dirty="0">
                  <a:solidFill>
                    <a:srgbClr val="252525"/>
                  </a:solidFill>
                  <a:latin typeface="Calibri Light" panose="020F0302020204030204"/>
                </a:rPr>
                <a:t>There are three different functional </a:t>
              </a:r>
              <a:r>
                <a:rPr lang="en-GB" dirty="0" smtClean="0">
                  <a:solidFill>
                    <a:srgbClr val="252525"/>
                  </a:solidFill>
                  <a:latin typeface="Calibri Light" panose="020F0302020204030204"/>
                </a:rPr>
                <a:t>types: </a:t>
              </a:r>
            </a:p>
            <a:p>
              <a:pPr marL="742950" lvl="1" indent="-285750">
                <a:buFont typeface="Arial" panose="020B0604020202020204" pitchFamily="34" charset="0"/>
                <a:buChar char="•"/>
              </a:pPr>
              <a:r>
                <a:rPr lang="en-GB" dirty="0" smtClean="0">
                  <a:solidFill>
                    <a:srgbClr val="252525"/>
                  </a:solidFill>
                  <a:latin typeface="Calibri Light" panose="020F0302020204030204"/>
                </a:rPr>
                <a:t>opposed </a:t>
              </a:r>
              <a:r>
                <a:rPr lang="en-GB" dirty="0">
                  <a:solidFill>
                    <a:srgbClr val="252525"/>
                  </a:solidFill>
                  <a:latin typeface="Calibri Light" panose="020F0302020204030204"/>
                </a:rPr>
                <a:t>(through beam), </a:t>
              </a:r>
              <a:endParaRPr lang="en-GB" dirty="0" smtClean="0">
                <a:solidFill>
                  <a:srgbClr val="252525"/>
                </a:solidFill>
                <a:latin typeface="Calibri Light" panose="020F0302020204030204"/>
              </a:endParaRPr>
            </a:p>
            <a:p>
              <a:pPr marL="742950" lvl="1" indent="-285750">
                <a:buFont typeface="Arial" panose="020B0604020202020204" pitchFamily="34" charset="0"/>
                <a:buChar char="•"/>
              </a:pPr>
              <a:r>
                <a:rPr lang="en-GB" dirty="0" smtClean="0">
                  <a:solidFill>
                    <a:srgbClr val="252525"/>
                  </a:solidFill>
                  <a:latin typeface="Calibri Light" panose="020F0302020204030204"/>
                </a:rPr>
                <a:t>retro-reflective</a:t>
              </a:r>
            </a:p>
            <a:p>
              <a:pPr marL="742950" lvl="1" indent="-285750">
                <a:buFont typeface="Arial" panose="020B0604020202020204" pitchFamily="34" charset="0"/>
                <a:buChar char="•"/>
              </a:pPr>
              <a:r>
                <a:rPr lang="en-GB" dirty="0" smtClean="0">
                  <a:solidFill>
                    <a:srgbClr val="252525"/>
                  </a:solidFill>
                  <a:latin typeface="Calibri Light" panose="020F0302020204030204"/>
                </a:rPr>
                <a:t>proximity-sensing </a:t>
              </a:r>
              <a:r>
                <a:rPr lang="en-GB" dirty="0">
                  <a:solidFill>
                    <a:srgbClr val="252525"/>
                  </a:solidFill>
                  <a:latin typeface="Calibri Light" panose="020F0302020204030204"/>
                </a:rPr>
                <a:t>(diffused)</a:t>
              </a:r>
              <a:endParaRPr lang="en-US" dirty="0">
                <a:solidFill>
                  <a:srgbClr val="252525"/>
                </a:solidFill>
                <a:latin typeface="Calibri Light" panose="020F0302020204030204"/>
              </a:endParaRPr>
            </a:p>
          </p:txBody>
        </p:sp>
      </p:grpSp>
      <p:sp>
        <p:nvSpPr>
          <p:cNvPr id="13" name="Tekstvak 12"/>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207943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440796"/>
            <a:ext cx="11010900"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Photo-electric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Transducers: applications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10033000" y="6443133"/>
            <a:ext cx="2147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Transducers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7" name="Rechthoek 6"/>
          <p:cNvSpPr/>
          <p:nvPr/>
        </p:nvSpPr>
        <p:spPr>
          <a:xfrm>
            <a:off x="400048" y="1453110"/>
            <a:ext cx="10911419" cy="646331"/>
          </a:xfrm>
          <a:prstGeom prst="rect">
            <a:avLst/>
          </a:prstGeom>
        </p:spPr>
        <p:txBody>
          <a:bodyPr wrap="square">
            <a:spAutoFit/>
          </a:bodyPr>
          <a:lstStyle/>
          <a:p>
            <a:pPr algn="ctr"/>
            <a:r>
              <a:rPr lang="en-GB" dirty="0" smtClean="0">
                <a:solidFill>
                  <a:srgbClr val="252525"/>
                </a:solidFill>
                <a:latin typeface="+mj-lt"/>
              </a:rPr>
              <a:t>These transducers </a:t>
            </a:r>
            <a:r>
              <a:rPr lang="en-GB" dirty="0">
                <a:solidFill>
                  <a:srgbClr val="252525"/>
                </a:solidFill>
                <a:latin typeface="+mj-lt"/>
              </a:rPr>
              <a:t>are widely used in various medical applications, such as detectors for </a:t>
            </a:r>
            <a:r>
              <a:rPr lang="en-GB" dirty="0" smtClean="0">
                <a:solidFill>
                  <a:srgbClr val="252525"/>
                </a:solidFill>
                <a:latin typeface="+mj-lt"/>
              </a:rPr>
              <a:t>computed tomography</a:t>
            </a:r>
            <a:r>
              <a:rPr lang="en-GB" dirty="0">
                <a:solidFill>
                  <a:srgbClr val="252525"/>
                </a:solidFill>
                <a:latin typeface="+mj-lt"/>
              </a:rPr>
              <a:t> </a:t>
            </a:r>
            <a:r>
              <a:rPr lang="en-GB" dirty="0" smtClean="0">
                <a:solidFill>
                  <a:srgbClr val="252525"/>
                </a:solidFill>
                <a:latin typeface="+mj-lt"/>
              </a:rPr>
              <a:t>(coupled </a:t>
            </a:r>
            <a:r>
              <a:rPr lang="en-GB" dirty="0">
                <a:solidFill>
                  <a:srgbClr val="252525"/>
                </a:solidFill>
                <a:latin typeface="+mj-lt"/>
              </a:rPr>
              <a:t>with scintillators), instruments to </a:t>
            </a:r>
            <a:r>
              <a:rPr lang="en-GB" dirty="0" smtClean="0">
                <a:solidFill>
                  <a:srgbClr val="252525"/>
                </a:solidFill>
                <a:latin typeface="+mj-lt"/>
              </a:rPr>
              <a:t>analyse </a:t>
            </a:r>
            <a:r>
              <a:rPr lang="en-GB" dirty="0">
                <a:solidFill>
                  <a:srgbClr val="252525"/>
                </a:solidFill>
                <a:latin typeface="+mj-lt"/>
              </a:rPr>
              <a:t>samples (immunoassay), and pulse oximeters.</a:t>
            </a:r>
            <a:endParaRPr lang="en-US" dirty="0">
              <a:solidFill>
                <a:srgbClr val="252525"/>
              </a:solidFill>
              <a:latin typeface="+mj-lt"/>
            </a:endParaRPr>
          </a:p>
        </p:txBody>
      </p:sp>
      <p:grpSp>
        <p:nvGrpSpPr>
          <p:cNvPr id="19" name="Groep 18"/>
          <p:cNvGrpSpPr/>
          <p:nvPr/>
        </p:nvGrpSpPr>
        <p:grpSpPr>
          <a:xfrm>
            <a:off x="9436829" y="2777981"/>
            <a:ext cx="2585955" cy="2899106"/>
            <a:chOff x="9436829" y="2777981"/>
            <a:chExt cx="2585955" cy="2899106"/>
          </a:xfrm>
        </p:grpSpPr>
        <p:pic>
          <p:nvPicPr>
            <p:cNvPr id="9" name="Afbeelding 8"/>
            <p:cNvPicPr>
              <a:picLocks noChangeAspect="1"/>
            </p:cNvPicPr>
            <p:nvPr/>
          </p:nvPicPr>
          <p:blipFill>
            <a:blip r:embed="rId2"/>
            <a:stretch>
              <a:fillRect/>
            </a:stretch>
          </p:blipFill>
          <p:spPr>
            <a:xfrm>
              <a:off x="9436829" y="2777981"/>
              <a:ext cx="2585955" cy="1598591"/>
            </a:xfrm>
            <a:prstGeom prst="rect">
              <a:avLst/>
            </a:prstGeom>
          </p:spPr>
        </p:pic>
        <p:sp>
          <p:nvSpPr>
            <p:cNvPr id="10" name="Tekstvak 9"/>
            <p:cNvSpPr txBox="1"/>
            <p:nvPr/>
          </p:nvSpPr>
          <p:spPr>
            <a:xfrm>
              <a:off x="9894147" y="4753757"/>
              <a:ext cx="1671320" cy="923330"/>
            </a:xfrm>
            <a:prstGeom prst="rect">
              <a:avLst/>
            </a:prstGeom>
            <a:noFill/>
          </p:spPr>
          <p:txBody>
            <a:bodyPr wrap="square" rtlCol="0">
              <a:spAutoFit/>
            </a:bodyPr>
            <a:lstStyle/>
            <a:p>
              <a:pPr algn="ctr"/>
              <a:r>
                <a:rPr lang="en-US" dirty="0" smtClean="0">
                  <a:latin typeface="+mj-lt"/>
                </a:rPr>
                <a:t>Through beam application</a:t>
              </a:r>
            </a:p>
            <a:p>
              <a:pPr algn="ctr"/>
              <a:r>
                <a:rPr lang="en-US" dirty="0" smtClean="0">
                  <a:latin typeface="+mj-lt"/>
                </a:rPr>
                <a:t>in security</a:t>
              </a:r>
              <a:endParaRPr lang="en-US" dirty="0">
                <a:latin typeface="+mj-lt"/>
              </a:endParaRPr>
            </a:p>
          </p:txBody>
        </p:sp>
      </p:grpSp>
      <p:grpSp>
        <p:nvGrpSpPr>
          <p:cNvPr id="5" name="Groep 4"/>
          <p:cNvGrpSpPr/>
          <p:nvPr/>
        </p:nvGrpSpPr>
        <p:grpSpPr>
          <a:xfrm>
            <a:off x="400048" y="2944086"/>
            <a:ext cx="2516301" cy="2936081"/>
            <a:chOff x="332516" y="2986076"/>
            <a:chExt cx="2516301" cy="2936081"/>
          </a:xfrm>
        </p:grpSpPr>
        <p:pic>
          <p:nvPicPr>
            <p:cNvPr id="3" name="Afbeelding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5626" y="2986076"/>
              <a:ext cx="2293191" cy="1525693"/>
            </a:xfrm>
            <a:prstGeom prst="rect">
              <a:avLst/>
            </a:prstGeom>
          </p:spPr>
        </p:pic>
        <p:sp>
          <p:nvSpPr>
            <p:cNvPr id="12" name="Tekstvak 11"/>
            <p:cNvSpPr txBox="1"/>
            <p:nvPr/>
          </p:nvSpPr>
          <p:spPr>
            <a:xfrm>
              <a:off x="332516" y="4721828"/>
              <a:ext cx="2516301" cy="1200329"/>
            </a:xfrm>
            <a:prstGeom prst="rect">
              <a:avLst/>
            </a:prstGeom>
            <a:noFill/>
          </p:spPr>
          <p:txBody>
            <a:bodyPr wrap="square" rtlCol="0">
              <a:spAutoFit/>
            </a:bodyPr>
            <a:lstStyle/>
            <a:p>
              <a:pPr algn="ctr"/>
              <a:r>
                <a:rPr lang="en-US" dirty="0" smtClean="0">
                  <a:latin typeface="+mj-lt"/>
                </a:rPr>
                <a:t>The Pulse oximeter measures oxygen concentration in blood via light transmission</a:t>
              </a:r>
              <a:endParaRPr lang="en-US" dirty="0">
                <a:latin typeface="+mj-lt"/>
              </a:endParaRPr>
            </a:p>
          </p:txBody>
        </p:sp>
      </p:grpSp>
      <p:grpSp>
        <p:nvGrpSpPr>
          <p:cNvPr id="18" name="Groep 17"/>
          <p:cNvGrpSpPr/>
          <p:nvPr/>
        </p:nvGrpSpPr>
        <p:grpSpPr>
          <a:xfrm>
            <a:off x="6270554" y="2809556"/>
            <a:ext cx="2774408" cy="3151224"/>
            <a:chOff x="6270554" y="2809556"/>
            <a:chExt cx="2774408" cy="3151224"/>
          </a:xfrm>
        </p:grpSpPr>
        <p:sp>
          <p:nvSpPr>
            <p:cNvPr id="4" name="Rechthoek 3"/>
            <p:cNvSpPr/>
            <p:nvPr/>
          </p:nvSpPr>
          <p:spPr>
            <a:xfrm>
              <a:off x="6270554" y="4760451"/>
              <a:ext cx="2774408" cy="1200329"/>
            </a:xfrm>
            <a:prstGeom prst="rect">
              <a:avLst/>
            </a:prstGeom>
          </p:spPr>
          <p:txBody>
            <a:bodyPr wrap="square">
              <a:spAutoFit/>
            </a:bodyPr>
            <a:lstStyle/>
            <a:p>
              <a:pPr algn="ctr"/>
              <a:r>
                <a:rPr lang="en-GB" dirty="0" smtClean="0">
                  <a:solidFill>
                    <a:srgbClr val="252525"/>
                  </a:solidFill>
                  <a:latin typeface="+mj-lt"/>
                </a:rPr>
                <a:t>The common</a:t>
              </a:r>
              <a:r>
                <a:rPr lang="en-GB" dirty="0">
                  <a:solidFill>
                    <a:srgbClr val="252525"/>
                  </a:solidFill>
                  <a:latin typeface="+mj-lt"/>
                </a:rPr>
                <a:t> solar cell used to generate electric solar power is a large area photodiode.</a:t>
              </a:r>
              <a:endParaRPr lang="en-US" dirty="0">
                <a:latin typeface="+mj-lt"/>
              </a:endParaRPr>
            </a:p>
          </p:txBody>
        </p:sp>
        <p:pic>
          <p:nvPicPr>
            <p:cNvPr id="8" name="Afbeelding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83679" y="2809556"/>
              <a:ext cx="2148159" cy="1572116"/>
            </a:xfrm>
            <a:prstGeom prst="rect">
              <a:avLst/>
            </a:prstGeom>
          </p:spPr>
        </p:pic>
      </p:grpSp>
      <p:grpSp>
        <p:nvGrpSpPr>
          <p:cNvPr id="17" name="Groep 16"/>
          <p:cNvGrpSpPr/>
          <p:nvPr/>
        </p:nvGrpSpPr>
        <p:grpSpPr>
          <a:xfrm>
            <a:off x="3954814" y="2642785"/>
            <a:ext cx="2027975" cy="2763997"/>
            <a:chOff x="3954814" y="2642785"/>
            <a:chExt cx="2027975" cy="2763997"/>
          </a:xfrm>
        </p:grpSpPr>
        <p:pic>
          <p:nvPicPr>
            <p:cNvPr id="13" name="Afbeelding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58057" y="2642785"/>
              <a:ext cx="2024732" cy="1868984"/>
            </a:xfrm>
            <a:prstGeom prst="rect">
              <a:avLst/>
            </a:prstGeom>
          </p:spPr>
        </p:pic>
        <p:sp>
          <p:nvSpPr>
            <p:cNvPr id="16" name="Tekstvak 15"/>
            <p:cNvSpPr txBox="1"/>
            <p:nvPr/>
          </p:nvSpPr>
          <p:spPr>
            <a:xfrm>
              <a:off x="3954814" y="4760451"/>
              <a:ext cx="1980240" cy="646331"/>
            </a:xfrm>
            <a:prstGeom prst="rect">
              <a:avLst/>
            </a:prstGeom>
            <a:noFill/>
          </p:spPr>
          <p:txBody>
            <a:bodyPr wrap="square" rtlCol="0">
              <a:spAutoFit/>
            </a:bodyPr>
            <a:lstStyle/>
            <a:p>
              <a:pPr algn="ctr"/>
              <a:r>
                <a:rPr lang="en-US" dirty="0" smtClean="0">
                  <a:latin typeface="+mj-lt"/>
                </a:rPr>
                <a:t>X-ray detection in CT scanning</a:t>
              </a:r>
              <a:endParaRPr lang="en-US" dirty="0">
                <a:latin typeface="+mj-lt"/>
              </a:endParaRPr>
            </a:p>
          </p:txBody>
        </p:sp>
      </p:grp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285131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1350</TotalTime>
  <Words>2111</Words>
  <Application>Microsoft Office PowerPoint</Application>
  <PresentationFormat>Widescreen</PresentationFormat>
  <Paragraphs>245</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Calibri Light</vt:lpstr>
      <vt:lpstr>Courier New</vt:lpstr>
      <vt:lpstr>Segoe UI Semibold</vt:lpstr>
      <vt:lpstr>Times New Roman</vt:lpstr>
      <vt:lpstr>Trebuchet MS</vt:lpstr>
      <vt:lpstr>Wingdings</vt:lpstr>
      <vt:lpstr>Terugblik</vt:lpstr>
      <vt:lpstr>How different biological signals are transduced</vt:lpstr>
      <vt:lpstr>Physiological Signals: </vt:lpstr>
      <vt:lpstr>Transducer Function</vt:lpstr>
      <vt:lpstr>Transducer Types</vt:lpstr>
      <vt:lpstr>Capacitive Transducers</vt:lpstr>
      <vt:lpstr>Capacitive Transducers</vt:lpstr>
      <vt:lpstr>Capacitive Transducers: applications</vt:lpstr>
      <vt:lpstr>Photo-electric Transducers</vt:lpstr>
      <vt:lpstr>Photo-electric Transducers: applications</vt:lpstr>
      <vt:lpstr>Piezo-electric Transducers</vt:lpstr>
      <vt:lpstr>Piezo-electric Transducers: applications</vt:lpstr>
      <vt:lpstr>Inductive Transducers</vt:lpstr>
      <vt:lpstr>Inductive Transducers: applications</vt:lpstr>
      <vt:lpstr>Pressure Transducers</vt:lpstr>
      <vt:lpstr>Pressure Transducers: applications</vt:lpstr>
      <vt:lpstr>Thermo-Couples</vt:lpstr>
      <vt:lpstr>Thermo-Couples: applications</vt:lpstr>
      <vt:lpstr>Electrodes</vt:lpstr>
      <vt:lpstr>Electrode Types</vt:lpstr>
      <vt:lpstr>Electrode-electrolyte interface</vt:lpstr>
      <vt:lpstr>Electrode Placement and Applications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Mol</dc:creator>
  <cp:lastModifiedBy>Chris Mol</cp:lastModifiedBy>
  <cp:revision>143</cp:revision>
  <dcterms:created xsi:type="dcterms:W3CDTF">2014-11-03T16:21:19Z</dcterms:created>
  <dcterms:modified xsi:type="dcterms:W3CDTF">2020-03-17T07:54:58Z</dcterms:modified>
</cp:coreProperties>
</file>